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3"/>
  </p:notesMasterIdLst>
  <p:handoutMasterIdLst>
    <p:handoutMasterId r:id="rId24"/>
  </p:handoutMasterIdLst>
  <p:sldIdLst>
    <p:sldId id="298" r:id="rId2"/>
    <p:sldId id="296" r:id="rId3"/>
    <p:sldId id="305" r:id="rId4"/>
    <p:sldId id="306" r:id="rId5"/>
    <p:sldId id="281" r:id="rId6"/>
    <p:sldId id="258" r:id="rId7"/>
    <p:sldId id="273" r:id="rId8"/>
    <p:sldId id="282" r:id="rId9"/>
    <p:sldId id="284" r:id="rId10"/>
    <p:sldId id="303" r:id="rId11"/>
    <p:sldId id="299" r:id="rId12"/>
    <p:sldId id="304" r:id="rId13"/>
    <p:sldId id="274" r:id="rId14"/>
    <p:sldId id="276" r:id="rId15"/>
    <p:sldId id="277" r:id="rId16"/>
    <p:sldId id="278" r:id="rId17"/>
    <p:sldId id="279" r:id="rId18"/>
    <p:sldId id="280" r:id="rId19"/>
    <p:sldId id="271" r:id="rId20"/>
    <p:sldId id="295" r:id="rId21"/>
    <p:sldId id="297" r:id="rId2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87" autoAdjust="0"/>
    <p:restoredTop sz="90920" autoAdjust="0"/>
  </p:normalViewPr>
  <p:slideViewPr>
    <p:cSldViewPr>
      <p:cViewPr varScale="1">
        <p:scale>
          <a:sx n="100" d="100"/>
          <a:sy n="100" d="100"/>
        </p:scale>
        <p:origin x="156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812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755689CC-08A7-4AFC-9876-92E074A3CE8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268E7761-B562-4558-B121-899418AAB12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53252" name="Rectangle 4">
            <a:extLst>
              <a:ext uri="{FF2B5EF4-FFF2-40B4-BE49-F238E27FC236}">
                <a16:creationId xmlns:a16="http://schemas.microsoft.com/office/drawing/2014/main" id="{92F6A87F-76A6-48D4-B8A0-365B709410B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0384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3253" name="Rectangle 5">
            <a:extLst>
              <a:ext uri="{FF2B5EF4-FFF2-40B4-BE49-F238E27FC236}">
                <a16:creationId xmlns:a16="http://schemas.microsoft.com/office/drawing/2014/main" id="{253E7F43-9173-4213-AFE6-1B6EB42E299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A2DF56-2E46-4BC2-B02F-F263A9D6AA2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F9872072-B28E-4CA8-97F6-2E3F7B91509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1050355-3761-4A37-9411-5FE5EA98B0D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9D7D2AA1-9024-42B9-B9D6-92A1D531CCA0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9D0DB9ED-9444-4C31-AA5C-BF331BB38CA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D544BF52-7E81-4D4E-8F07-4988AA5238A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84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9565C08E-696A-4F86-A1A6-5296125825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98560FB-5242-4E9E-BE2F-50692EF3B4B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BC8CEAF-8221-4107-BCB4-4233C0A8CF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6C55D8-CF16-4AC6-88FB-3127D7693A24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8A8DCDF1-A845-4B45-8369-B9905730997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5DC867DC-CEB3-41BE-B424-1611869092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26">
            <a:extLst>
              <a:ext uri="{FF2B5EF4-FFF2-40B4-BE49-F238E27FC236}">
                <a16:creationId xmlns:a16="http://schemas.microsoft.com/office/drawing/2014/main" id="{401E4C6D-2608-409A-915B-14F525C21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sp>
        <p:nvSpPr>
          <p:cNvPr id="51204" name="Rectangle 1028">
            <a:extLst>
              <a:ext uri="{FF2B5EF4-FFF2-40B4-BE49-F238E27FC236}">
                <a16:creationId xmlns:a16="http://schemas.microsoft.com/office/drawing/2014/main" id="{1F17C8D8-6724-4870-B443-8D2CDE46053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3657600" cy="1822450"/>
          </a:xfrm>
        </p:spPr>
        <p:txBody>
          <a:bodyPr anchor="b"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grpSp>
        <p:nvGrpSpPr>
          <p:cNvPr id="51205" name="Group 1029">
            <a:extLst>
              <a:ext uri="{FF2B5EF4-FFF2-40B4-BE49-F238E27FC236}">
                <a16:creationId xmlns:a16="http://schemas.microsoft.com/office/drawing/2014/main" id="{9CC0CED0-5107-4308-B8C7-8F7B804E0CA0}"/>
              </a:ext>
            </a:extLst>
          </p:cNvPr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51206" name="AutoShape 1030">
              <a:extLst>
                <a:ext uri="{FF2B5EF4-FFF2-40B4-BE49-F238E27FC236}">
                  <a16:creationId xmlns:a16="http://schemas.microsoft.com/office/drawing/2014/main" id="{641D61AC-E5DE-4C4B-9C06-D1D14D8A1C0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7" name="AutoShape 1031">
              <a:extLst>
                <a:ext uri="{FF2B5EF4-FFF2-40B4-BE49-F238E27FC236}">
                  <a16:creationId xmlns:a16="http://schemas.microsoft.com/office/drawing/2014/main" id="{2D870398-E6A8-45B5-B5C2-43604A659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08" name="Rectangle 1032">
            <a:extLst>
              <a:ext uri="{FF2B5EF4-FFF2-40B4-BE49-F238E27FC236}">
                <a16:creationId xmlns:a16="http://schemas.microsoft.com/office/drawing/2014/main" id="{24909E61-780C-4A02-8D12-BB612C27FD52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667000" y="6553200"/>
            <a:ext cx="19050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51209" name="Rectangle 1033">
            <a:extLst>
              <a:ext uri="{FF2B5EF4-FFF2-40B4-BE49-F238E27FC236}">
                <a16:creationId xmlns:a16="http://schemas.microsoft.com/office/drawing/2014/main" id="{4997D152-F1AD-4C67-9A91-BDA68C773C2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5195888" y="6553200"/>
            <a:ext cx="3279775" cy="3048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altLang="en-US"/>
              <a:t>Research Administration 101</a:t>
            </a:r>
          </a:p>
        </p:txBody>
      </p:sp>
      <p:sp>
        <p:nvSpPr>
          <p:cNvPr id="51210" name="Rectangle 1034">
            <a:extLst>
              <a:ext uri="{FF2B5EF4-FFF2-40B4-BE49-F238E27FC236}">
                <a16:creationId xmlns:a16="http://schemas.microsoft.com/office/drawing/2014/main" id="{73D3013C-30F6-4E95-B8EA-0F4BB301BDC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9525" y="6359525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2BA488B0-E866-4668-AE0A-5365E94E457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1211" name="AutoShape 1035">
            <a:extLst>
              <a:ext uri="{FF2B5EF4-FFF2-40B4-BE49-F238E27FC236}">
                <a16:creationId xmlns:a16="http://schemas.microsoft.com/office/drawing/2014/main" id="{70C57EFC-CB08-48DF-B808-A4349B399109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1447800" y="1447800"/>
            <a:ext cx="7696200" cy="10668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91557-352F-4540-A595-21A63C637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7CCF13-7321-4BD0-91A5-34040A58A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3AE9E6-1B64-4482-AC0E-8A478A0273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Research Administration 101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002D52-E5AC-4403-BB52-20D78891D8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95B848-5A3A-45F0-B314-6892241FEE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472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8DED28-991E-463D-841A-C6BCB82108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877050" y="762000"/>
            <a:ext cx="20383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743490-F30E-4B86-8D72-4B53A825C3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9626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D5E1F5-7B60-4F8C-AC34-DAE3C31B13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Research Administration 101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05369A-EF23-4C8E-AFD0-35C44F0C2F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41A0A3E-5CDB-42EA-8174-8359E0B085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1388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FC22B-C789-4B3F-9968-A786C173F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0719E-C7BE-4D9A-B5CA-8DA3CF115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22B5F6-738A-4939-8CEC-3E5100CEBB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Research Administration 101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3F41DC-03DF-4CAE-8C1B-DEF6570600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40D6E01-647E-4E6D-93D9-1C7381FD38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9609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19A3-D33F-4488-A798-C8FBF9CC0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9715B7-7121-4FC2-8ED0-D24D09C8E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2B997A-F414-450D-8467-5100866353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Research Administration 101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2F9179-8CF9-493B-8C0D-DD7DCF6EA4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950116-BDDE-493B-86EB-AA9C03965F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6599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21392-FDDF-4041-BC86-223E37F07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C4547-C464-4D3E-A7A7-4F45C425D6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4E2D41-6A6A-410D-BC2C-089BFFBAC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91100" y="2362200"/>
            <a:ext cx="3924300" cy="3733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8AD1C-9ED2-4EBA-B67B-43A962D039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Research Administration 101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3829E-8E4B-4D62-B43B-B8B5F5D46D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EE0998C-81EE-4D71-AB89-BC33BE1083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4913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56DB7-F435-4935-958A-32B9DEBCF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FF6861-99DE-45F6-B081-98F876D76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FE34E7-9186-4067-A391-28DC39B32F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AC4E4E-3A27-407F-B8BB-196BC21C68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D038A7-3FCF-4948-B2B6-8F4249C5AE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8E07C3-320A-4D11-9535-D539FDE435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Research Administration 101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A483E86-D7C5-48E0-9D33-26F69D1D60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D02818E-7597-4B1A-8E1F-42C17C00CC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7646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FA327-338B-43B8-BFCB-FC1BD4C14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13290F-B2B1-4C6C-90D6-03684310F6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Research Administration 101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9E21FD-E777-4460-AB0E-961304268B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87921D-D1B5-4F26-8C40-1EF4056251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052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AE15E53-222C-4C02-8A4D-ED479DF3B6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Research Administration 101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0C0C61-45C2-4B65-881B-7F18806F77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F91D45E-4CE3-4001-8563-9C9F755659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0345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DA8A9-245D-4DA1-A08E-0F8FE64D7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3E825-A3E5-4259-A98F-EB952D355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032E8D-7145-45B7-8475-AE57F7308B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D2059-5D3C-4775-80A5-44A622484A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Research Administration 101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62A42-F947-47AA-982B-7C8AD2BDED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DB5D94-7911-416E-A1C0-647A3E7173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7440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9D208-8ABE-4517-9A89-1AD710E5A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2D0FFB-A850-4F9C-A3C1-2F49494A9E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147EA-E197-454B-8E90-4938581C39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A7FFD0-6E81-463E-990F-D6AB9F29B6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Research Administration 101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9950D-47E4-4BF3-A34F-316751C816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7EB01E-5615-4469-A519-CA7655DEF5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174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>
            <a:extLst>
              <a:ext uri="{FF2B5EF4-FFF2-40B4-BE49-F238E27FC236}">
                <a16:creationId xmlns:a16="http://schemas.microsoft.com/office/drawing/2014/main" id="{12DC8D9B-398B-4AF9-A08F-F9865BB56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62000" cy="68580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id="{27685EC4-6127-49AC-BB50-2DC0BEE2A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0"/>
            <a:ext cx="2514600" cy="9906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3" name="Rectangle 7">
            <a:extLst>
              <a:ext uri="{FF2B5EF4-FFF2-40B4-BE49-F238E27FC236}">
                <a16:creationId xmlns:a16="http://schemas.microsoft.com/office/drawing/2014/main" id="{72B15D66-ED8F-4870-BE8F-2591C99D9C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362200"/>
            <a:ext cx="80010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0185" name="Rectangle 9">
            <a:extLst>
              <a:ext uri="{FF2B5EF4-FFF2-40B4-BE49-F238E27FC236}">
                <a16:creationId xmlns:a16="http://schemas.microsoft.com/office/drawing/2014/main" id="{B946A5E1-C9C0-456D-A9EB-8B2C77AB815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529388"/>
            <a:ext cx="411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 altLang="en-US"/>
              <a:t>Research Administration 101</a:t>
            </a:r>
          </a:p>
        </p:txBody>
      </p:sp>
      <p:sp>
        <p:nvSpPr>
          <p:cNvPr id="50186" name="Rectangle 10">
            <a:extLst>
              <a:ext uri="{FF2B5EF4-FFF2-40B4-BE49-F238E27FC236}">
                <a16:creationId xmlns:a16="http://schemas.microsoft.com/office/drawing/2014/main" id="{4E25F43E-4D51-46AD-A477-70A295260EC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343650"/>
            <a:ext cx="587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lvl1pPr>
              <a:defRPr sz="2600" b="1">
                <a:solidFill>
                  <a:schemeClr val="bg1"/>
                </a:solidFill>
                <a:latin typeface="+mn-lt"/>
              </a:defRPr>
            </a:lvl1pPr>
          </a:lstStyle>
          <a:p>
            <a:fld id="{F19D6176-A9E5-43E1-8EE2-74399FF0DBDD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50187" name="Group 11">
            <a:extLst>
              <a:ext uri="{FF2B5EF4-FFF2-40B4-BE49-F238E27FC236}">
                <a16:creationId xmlns:a16="http://schemas.microsoft.com/office/drawing/2014/main" id="{A8B5AEA8-EA3C-4E32-8C1F-06A99BF71BBF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981200"/>
            <a:ext cx="7391400" cy="319088"/>
            <a:chOff x="144" y="1248"/>
            <a:chExt cx="4656" cy="201"/>
          </a:xfrm>
        </p:grpSpPr>
        <p:sp>
          <p:nvSpPr>
            <p:cNvPr id="50188" name="AutoShape 12">
              <a:extLst>
                <a:ext uri="{FF2B5EF4-FFF2-40B4-BE49-F238E27FC236}">
                  <a16:creationId xmlns:a16="http://schemas.microsoft.com/office/drawing/2014/main" id="{4A50DCDA-0B94-49F0-A32E-B865F58CE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9" name="AutoShape 13">
              <a:extLst>
                <a:ext uri="{FF2B5EF4-FFF2-40B4-BE49-F238E27FC236}">
                  <a16:creationId xmlns:a16="http://schemas.microsoft.com/office/drawing/2014/main" id="{BB8071EC-2C8C-4A74-ACBC-188A55778CC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182" name="AutoShape 6">
            <a:extLst>
              <a:ext uri="{FF2B5EF4-FFF2-40B4-BE49-F238E27FC236}">
                <a16:creationId xmlns:a16="http://schemas.microsoft.com/office/drawing/2014/main" id="{6AC50E3F-ABC9-4F0F-B894-2A7F41BA5F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8153400" cy="1143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jeff.hunter@ku.edu" TargetMode="External"/><Relationship Id="rId2" Type="http://schemas.openxmlformats.org/officeDocument/2006/relationships/hyperlink" Target="mailto:barker@ku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jeff.hunter@ku.edu" TargetMode="External"/><Relationship Id="rId2" Type="http://schemas.openxmlformats.org/officeDocument/2006/relationships/hyperlink" Target="mailto:barker@ku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7" name="Picture 5">
            <a:extLst>
              <a:ext uri="{FF2B5EF4-FFF2-40B4-BE49-F238E27FC236}">
                <a16:creationId xmlns:a16="http://schemas.microsoft.com/office/drawing/2014/main" id="{3792B973-E4C7-4760-91BD-C46C711D2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29000"/>
            <a:ext cx="2386013" cy="317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61" name="AutoShape 9">
            <a:extLst>
              <a:ext uri="{FF2B5EF4-FFF2-40B4-BE49-F238E27FC236}">
                <a16:creationId xmlns:a16="http://schemas.microsoft.com/office/drawing/2014/main" id="{B76E74DB-A59A-46DA-BACF-E742E8EC326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r>
              <a:rPr lang="en-US" altLang="en-US" dirty="0"/>
              <a:t>Facilities &amp; Administrative Cost</a:t>
            </a:r>
            <a:br>
              <a:rPr lang="en-US" altLang="en-US" dirty="0"/>
            </a:br>
            <a:r>
              <a:rPr lang="en-US" altLang="en-US" dirty="0"/>
              <a:t>Rate Proposal</a:t>
            </a:r>
          </a:p>
        </p:txBody>
      </p:sp>
      <p:sp>
        <p:nvSpPr>
          <p:cNvPr id="49159" name="Rectangle 7">
            <a:extLst>
              <a:ext uri="{FF2B5EF4-FFF2-40B4-BE49-F238E27FC236}">
                <a16:creationId xmlns:a16="http://schemas.microsoft.com/office/drawing/2014/main" id="{0F92684B-031E-4CB9-90B0-261B52CA0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715000"/>
            <a:ext cx="35306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buClr>
                <a:schemeClr val="tx1"/>
              </a:buClr>
              <a:buSzPct val="7500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buClr>
                <a:schemeClr val="tx1"/>
              </a:buClr>
              <a:buSzPct val="8000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dirty="0"/>
              <a:t>Jeff Hunter &amp; Brad Barker</a:t>
            </a:r>
          </a:p>
          <a:p>
            <a:r>
              <a:rPr lang="en-US" altLang="en-US" sz="2000" dirty="0"/>
              <a:t>Financial Reporting Services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828" name="Group 340" descr="F&amp;A Calculation Overview">
            <a:extLst>
              <a:ext uri="{FF2B5EF4-FFF2-40B4-BE49-F238E27FC236}">
                <a16:creationId xmlns:a16="http://schemas.microsoft.com/office/drawing/2014/main" id="{C70ADA36-AE19-4AB4-8064-4A22B0069B71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342900"/>
            <a:ext cx="8077200" cy="6057900"/>
            <a:chOff x="384" y="216"/>
            <a:chExt cx="5088" cy="3816"/>
          </a:xfrm>
        </p:grpSpPr>
        <p:sp>
          <p:nvSpPr>
            <p:cNvPr id="63517" name="Rectangle 29">
              <a:extLst>
                <a:ext uri="{FF2B5EF4-FFF2-40B4-BE49-F238E27FC236}">
                  <a16:creationId xmlns:a16="http://schemas.microsoft.com/office/drawing/2014/main" id="{60DEB260-82FC-40B2-9B98-7A37906FD0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16"/>
              <a:ext cx="5088" cy="38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8" name="Rectangle 30">
              <a:extLst>
                <a:ext uri="{FF2B5EF4-FFF2-40B4-BE49-F238E27FC236}">
                  <a16:creationId xmlns:a16="http://schemas.microsoft.com/office/drawing/2014/main" id="{47859C57-5E4C-4B73-AFCB-D9733557D0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" y="216"/>
              <a:ext cx="4665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9" name="Rectangle 31">
              <a:extLst>
                <a:ext uri="{FF2B5EF4-FFF2-40B4-BE49-F238E27FC236}">
                  <a16:creationId xmlns:a16="http://schemas.microsoft.com/office/drawing/2014/main" id="{B0623FB6-4DC5-4D5A-A3CB-F585FB8129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" y="361"/>
              <a:ext cx="374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700" b="1">
                  <a:solidFill>
                    <a:srgbClr val="C0C0C0"/>
                  </a:solidFill>
                </a:rPr>
                <a:t>FACILITIES &amp; ADMINISTRATIVE COST CALCULATION </a:t>
              </a:r>
              <a:endParaRPr lang="en-US" altLang="en-US"/>
            </a:p>
          </p:txBody>
        </p:sp>
        <p:sp>
          <p:nvSpPr>
            <p:cNvPr id="63520" name="Rectangle 32">
              <a:extLst>
                <a:ext uri="{FF2B5EF4-FFF2-40B4-BE49-F238E27FC236}">
                  <a16:creationId xmlns:a16="http://schemas.microsoft.com/office/drawing/2014/main" id="{A50539AB-FDC2-45E4-84D5-47CEEB897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" y="355"/>
              <a:ext cx="374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700" b="1">
                  <a:solidFill>
                    <a:srgbClr val="CC0000"/>
                  </a:solidFill>
                </a:rPr>
                <a:t>FACILITIES &amp; ADMINISTRATIVE COST CALCULATION </a:t>
              </a:r>
              <a:endParaRPr lang="en-US" altLang="en-US"/>
            </a:p>
          </p:txBody>
        </p:sp>
        <p:sp>
          <p:nvSpPr>
            <p:cNvPr id="63521" name="Rectangle 33">
              <a:extLst>
                <a:ext uri="{FF2B5EF4-FFF2-40B4-BE49-F238E27FC236}">
                  <a16:creationId xmlns:a16="http://schemas.microsoft.com/office/drawing/2014/main" id="{55DF7B10-741F-411C-B53A-3610713875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8" y="361"/>
              <a:ext cx="12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700" b="1">
                  <a:solidFill>
                    <a:srgbClr val="C0C0C0"/>
                  </a:solidFill>
                </a:rPr>
                <a:t>–</a:t>
              </a:r>
              <a:endParaRPr lang="en-US" altLang="en-US"/>
            </a:p>
          </p:txBody>
        </p:sp>
        <p:sp>
          <p:nvSpPr>
            <p:cNvPr id="63522" name="Rectangle 34">
              <a:extLst>
                <a:ext uri="{FF2B5EF4-FFF2-40B4-BE49-F238E27FC236}">
                  <a16:creationId xmlns:a16="http://schemas.microsoft.com/office/drawing/2014/main" id="{EEC96207-476B-453B-820C-EBC7132586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355"/>
              <a:ext cx="12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700" b="1">
                  <a:solidFill>
                    <a:srgbClr val="CC0000"/>
                  </a:solidFill>
                </a:rPr>
                <a:t>–</a:t>
              </a:r>
              <a:endParaRPr lang="en-US" altLang="en-US"/>
            </a:p>
          </p:txBody>
        </p:sp>
        <p:sp>
          <p:nvSpPr>
            <p:cNvPr id="63523" name="Rectangle 35">
              <a:extLst>
                <a:ext uri="{FF2B5EF4-FFF2-40B4-BE49-F238E27FC236}">
                  <a16:creationId xmlns:a16="http://schemas.microsoft.com/office/drawing/2014/main" id="{632AFC94-0D5A-4047-9AD7-194CE1ADBA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8" y="361"/>
              <a:ext cx="82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700" b="1">
                  <a:solidFill>
                    <a:srgbClr val="C0C0C0"/>
                  </a:solidFill>
                </a:rPr>
                <a:t>OVERVIEW</a:t>
              </a:r>
              <a:endParaRPr lang="en-US" altLang="en-US"/>
            </a:p>
          </p:txBody>
        </p:sp>
        <p:sp>
          <p:nvSpPr>
            <p:cNvPr id="63524" name="Rectangle 36">
              <a:extLst>
                <a:ext uri="{FF2B5EF4-FFF2-40B4-BE49-F238E27FC236}">
                  <a16:creationId xmlns:a16="http://schemas.microsoft.com/office/drawing/2014/main" id="{17E55502-9471-4D87-87AB-8CDD73C14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3" y="355"/>
              <a:ext cx="82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700" b="1">
                  <a:solidFill>
                    <a:srgbClr val="CC0000"/>
                  </a:solidFill>
                </a:rPr>
                <a:t>OVERVIEW</a:t>
              </a:r>
              <a:endParaRPr lang="en-US" altLang="en-US"/>
            </a:p>
          </p:txBody>
        </p:sp>
        <p:sp>
          <p:nvSpPr>
            <p:cNvPr id="63525" name="Line 37">
              <a:extLst>
                <a:ext uri="{FF2B5EF4-FFF2-40B4-BE49-F238E27FC236}">
                  <a16:creationId xmlns:a16="http://schemas.microsoft.com/office/drawing/2014/main" id="{23B793C8-AC17-4063-8319-D723F4A72C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2" y="502"/>
              <a:ext cx="4498" cy="1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6" name="Rectangle 38">
              <a:extLst>
                <a:ext uri="{FF2B5EF4-FFF2-40B4-BE49-F238E27FC236}">
                  <a16:creationId xmlns:a16="http://schemas.microsoft.com/office/drawing/2014/main" id="{17AE05F9-3F07-477D-9EA3-8D65C98A8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" y="497"/>
              <a:ext cx="4503" cy="14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7" name="Line 39">
              <a:extLst>
                <a:ext uri="{FF2B5EF4-FFF2-40B4-BE49-F238E27FC236}">
                  <a16:creationId xmlns:a16="http://schemas.microsoft.com/office/drawing/2014/main" id="{11FC5033-F852-4C6E-9968-BB43F83613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7" y="497"/>
              <a:ext cx="4498" cy="1"/>
            </a:xfrm>
            <a:prstGeom prst="line">
              <a:avLst/>
            </a:prstGeom>
            <a:noFill/>
            <a:ln w="317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8" name="Rectangle 40">
              <a:extLst>
                <a:ext uri="{FF2B5EF4-FFF2-40B4-BE49-F238E27FC236}">
                  <a16:creationId xmlns:a16="http://schemas.microsoft.com/office/drawing/2014/main" id="{8214BF58-9DF5-4550-980D-42B58EF8C3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" y="492"/>
              <a:ext cx="4503" cy="14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9" name="Rectangle 41">
              <a:extLst>
                <a:ext uri="{FF2B5EF4-FFF2-40B4-BE49-F238E27FC236}">
                  <a16:creationId xmlns:a16="http://schemas.microsoft.com/office/drawing/2014/main" id="{5B778AD8-495B-49FE-92D1-09F6D6471A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6" y="877"/>
              <a:ext cx="466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808080"/>
                  </a:solidFill>
                </a:rPr>
                <a:t>Building and</a:t>
              </a:r>
              <a:endParaRPr lang="en-US" altLang="en-US"/>
            </a:p>
          </p:txBody>
        </p:sp>
        <p:sp>
          <p:nvSpPr>
            <p:cNvPr id="63530" name="Rectangle 42">
              <a:extLst>
                <a:ext uri="{FF2B5EF4-FFF2-40B4-BE49-F238E27FC236}">
                  <a16:creationId xmlns:a16="http://schemas.microsoft.com/office/drawing/2014/main" id="{D8F230F1-0BB3-4E0C-883D-3688B9930E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5" y="971"/>
              <a:ext cx="406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808080"/>
                  </a:solidFill>
                </a:rPr>
                <a:t>Equipment</a:t>
              </a:r>
              <a:endParaRPr lang="en-US" altLang="en-US"/>
            </a:p>
          </p:txBody>
        </p:sp>
        <p:sp>
          <p:nvSpPr>
            <p:cNvPr id="63531" name="Rectangle 43">
              <a:extLst>
                <a:ext uri="{FF2B5EF4-FFF2-40B4-BE49-F238E27FC236}">
                  <a16:creationId xmlns:a16="http://schemas.microsoft.com/office/drawing/2014/main" id="{DE13307C-D25A-4484-9049-FC65428C06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6" y="1064"/>
              <a:ext cx="468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808080"/>
                  </a:solidFill>
                </a:rPr>
                <a:t>Depreciation</a:t>
              </a:r>
              <a:endParaRPr lang="en-US" altLang="en-US"/>
            </a:p>
          </p:txBody>
        </p:sp>
        <p:sp>
          <p:nvSpPr>
            <p:cNvPr id="63532" name="Rectangle 44">
              <a:extLst>
                <a:ext uri="{FF2B5EF4-FFF2-40B4-BE49-F238E27FC236}">
                  <a16:creationId xmlns:a16="http://schemas.microsoft.com/office/drawing/2014/main" id="{3487B594-85BD-4DE6-B65F-1F9DB327ED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7" y="864"/>
              <a:ext cx="768" cy="302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33" name="Rectangle 45">
              <a:extLst>
                <a:ext uri="{FF2B5EF4-FFF2-40B4-BE49-F238E27FC236}">
                  <a16:creationId xmlns:a16="http://schemas.microsoft.com/office/drawing/2014/main" id="{DD67B452-B145-438E-BA04-D7A468009B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9" y="854"/>
              <a:ext cx="761" cy="295"/>
            </a:xfrm>
            <a:prstGeom prst="rect">
              <a:avLst/>
            </a:prstGeom>
            <a:solidFill>
              <a:srgbClr val="CC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34" name="Rectangle 46">
              <a:extLst>
                <a:ext uri="{FF2B5EF4-FFF2-40B4-BE49-F238E27FC236}">
                  <a16:creationId xmlns:a16="http://schemas.microsoft.com/office/drawing/2014/main" id="{3A66813C-0629-42FC-B803-CB00278580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5" y="863"/>
              <a:ext cx="466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000000"/>
                  </a:solidFill>
                </a:rPr>
                <a:t>Building and</a:t>
              </a:r>
              <a:endParaRPr lang="en-US" altLang="en-US"/>
            </a:p>
          </p:txBody>
        </p:sp>
        <p:sp>
          <p:nvSpPr>
            <p:cNvPr id="63535" name="Rectangle 47">
              <a:extLst>
                <a:ext uri="{FF2B5EF4-FFF2-40B4-BE49-F238E27FC236}">
                  <a16:creationId xmlns:a16="http://schemas.microsoft.com/office/drawing/2014/main" id="{3F1FF5D1-B55E-4AD4-91D6-7DC6916C2B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3" y="957"/>
              <a:ext cx="406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000000"/>
                  </a:solidFill>
                </a:rPr>
                <a:t>Equipment</a:t>
              </a:r>
              <a:endParaRPr lang="en-US" altLang="en-US"/>
            </a:p>
          </p:txBody>
        </p:sp>
        <p:sp>
          <p:nvSpPr>
            <p:cNvPr id="63536" name="Rectangle 48">
              <a:extLst>
                <a:ext uri="{FF2B5EF4-FFF2-40B4-BE49-F238E27FC236}">
                  <a16:creationId xmlns:a16="http://schemas.microsoft.com/office/drawing/2014/main" id="{FC090617-4EE3-4385-932A-40E1B2806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5" y="1050"/>
              <a:ext cx="468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000000"/>
                  </a:solidFill>
                </a:rPr>
                <a:t>Depreciation</a:t>
              </a:r>
              <a:endParaRPr lang="en-US" altLang="en-US"/>
            </a:p>
          </p:txBody>
        </p:sp>
        <p:sp>
          <p:nvSpPr>
            <p:cNvPr id="63537" name="Rectangle 49">
              <a:extLst>
                <a:ext uri="{FF2B5EF4-FFF2-40B4-BE49-F238E27FC236}">
                  <a16:creationId xmlns:a16="http://schemas.microsoft.com/office/drawing/2014/main" id="{85447F41-D60F-40CD-AED9-C84BC16364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1" y="1289"/>
              <a:ext cx="299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808080"/>
                  </a:solidFill>
                </a:rPr>
                <a:t>Interest</a:t>
              </a:r>
              <a:endParaRPr lang="en-US" altLang="en-US"/>
            </a:p>
          </p:txBody>
        </p:sp>
        <p:sp>
          <p:nvSpPr>
            <p:cNvPr id="63538" name="Rectangle 50">
              <a:extLst>
                <a:ext uri="{FF2B5EF4-FFF2-40B4-BE49-F238E27FC236}">
                  <a16:creationId xmlns:a16="http://schemas.microsoft.com/office/drawing/2014/main" id="{83660021-FA36-4EC8-A1EB-91896043F0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7" y="1246"/>
              <a:ext cx="768" cy="175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39" name="Rectangle 51">
              <a:extLst>
                <a:ext uri="{FF2B5EF4-FFF2-40B4-BE49-F238E27FC236}">
                  <a16:creationId xmlns:a16="http://schemas.microsoft.com/office/drawing/2014/main" id="{F7427AFD-2DE7-4B62-A27A-86F7C2B599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9" y="1236"/>
              <a:ext cx="761" cy="167"/>
            </a:xfrm>
            <a:prstGeom prst="rect">
              <a:avLst/>
            </a:prstGeom>
            <a:solidFill>
              <a:srgbClr val="CC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40" name="Rectangle 52">
              <a:extLst>
                <a:ext uri="{FF2B5EF4-FFF2-40B4-BE49-F238E27FC236}">
                  <a16:creationId xmlns:a16="http://schemas.microsoft.com/office/drawing/2014/main" id="{D12B6CB6-F5E4-4D85-B169-B8A002E2C3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0" y="1275"/>
              <a:ext cx="299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000000"/>
                  </a:solidFill>
                </a:rPr>
                <a:t>Interest</a:t>
              </a:r>
              <a:endParaRPr lang="en-US" altLang="en-US"/>
            </a:p>
          </p:txBody>
        </p:sp>
        <p:sp>
          <p:nvSpPr>
            <p:cNvPr id="63541" name="Rectangle 53">
              <a:extLst>
                <a:ext uri="{FF2B5EF4-FFF2-40B4-BE49-F238E27FC236}">
                  <a16:creationId xmlns:a16="http://schemas.microsoft.com/office/drawing/2014/main" id="{FD941C98-133D-4ED8-A0D2-73EF585B5B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1559"/>
              <a:ext cx="560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808080"/>
                  </a:solidFill>
                </a:rPr>
                <a:t>Operations and</a:t>
              </a:r>
              <a:endParaRPr lang="en-US" altLang="en-US"/>
            </a:p>
          </p:txBody>
        </p:sp>
        <p:sp>
          <p:nvSpPr>
            <p:cNvPr id="63542" name="Rectangle 54">
              <a:extLst>
                <a:ext uri="{FF2B5EF4-FFF2-40B4-BE49-F238E27FC236}">
                  <a16:creationId xmlns:a16="http://schemas.microsoft.com/office/drawing/2014/main" id="{6E06DDA9-76AA-43DD-8AB6-DD76E2DBD8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4" y="1653"/>
              <a:ext cx="470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808080"/>
                  </a:solidFill>
                </a:rPr>
                <a:t>Maintenance</a:t>
              </a:r>
              <a:endParaRPr lang="en-US" altLang="en-US"/>
            </a:p>
          </p:txBody>
        </p:sp>
        <p:sp>
          <p:nvSpPr>
            <p:cNvPr id="63543" name="Rectangle 55">
              <a:extLst>
                <a:ext uri="{FF2B5EF4-FFF2-40B4-BE49-F238E27FC236}">
                  <a16:creationId xmlns:a16="http://schemas.microsoft.com/office/drawing/2014/main" id="{CB8A7D7B-E359-4E9D-BF1C-BB5D37D2A5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7" y="1500"/>
              <a:ext cx="768" cy="302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44" name="Rectangle 56">
              <a:extLst>
                <a:ext uri="{FF2B5EF4-FFF2-40B4-BE49-F238E27FC236}">
                  <a16:creationId xmlns:a16="http://schemas.microsoft.com/office/drawing/2014/main" id="{7F8B8CC4-72BC-413F-A895-74C2A1732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9" y="1490"/>
              <a:ext cx="761" cy="295"/>
            </a:xfrm>
            <a:prstGeom prst="rect">
              <a:avLst/>
            </a:prstGeom>
            <a:solidFill>
              <a:srgbClr val="CC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45" name="Rectangle 57">
              <a:extLst>
                <a:ext uri="{FF2B5EF4-FFF2-40B4-BE49-F238E27FC236}">
                  <a16:creationId xmlns:a16="http://schemas.microsoft.com/office/drawing/2014/main" id="{3A7A7AF9-6ACF-4E50-BF5E-D7D9F2E725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1" y="1545"/>
              <a:ext cx="560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000000"/>
                  </a:solidFill>
                </a:rPr>
                <a:t>Operations and</a:t>
              </a:r>
              <a:endParaRPr lang="en-US" altLang="en-US"/>
            </a:p>
          </p:txBody>
        </p:sp>
        <p:sp>
          <p:nvSpPr>
            <p:cNvPr id="63546" name="Rectangle 58">
              <a:extLst>
                <a:ext uri="{FF2B5EF4-FFF2-40B4-BE49-F238E27FC236}">
                  <a16:creationId xmlns:a16="http://schemas.microsoft.com/office/drawing/2014/main" id="{52D897BA-4AA9-43F7-84AD-9A34F1B00B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3" y="1639"/>
              <a:ext cx="470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000000"/>
                  </a:solidFill>
                </a:rPr>
                <a:t>Maintenance</a:t>
              </a:r>
              <a:endParaRPr lang="en-US" altLang="en-US"/>
            </a:p>
          </p:txBody>
        </p:sp>
        <p:sp>
          <p:nvSpPr>
            <p:cNvPr id="63547" name="Rectangle 59">
              <a:extLst>
                <a:ext uri="{FF2B5EF4-FFF2-40B4-BE49-F238E27FC236}">
                  <a16:creationId xmlns:a16="http://schemas.microsoft.com/office/drawing/2014/main" id="{ECA66D7A-3722-47F6-A8AA-446535D0CE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8" y="1962"/>
              <a:ext cx="306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808080"/>
                  </a:solidFill>
                </a:rPr>
                <a:t>General</a:t>
              </a:r>
              <a:endParaRPr lang="en-US" altLang="en-US"/>
            </a:p>
          </p:txBody>
        </p:sp>
        <p:sp>
          <p:nvSpPr>
            <p:cNvPr id="63548" name="Rectangle 60">
              <a:extLst>
                <a:ext uri="{FF2B5EF4-FFF2-40B4-BE49-F238E27FC236}">
                  <a16:creationId xmlns:a16="http://schemas.microsoft.com/office/drawing/2014/main" id="{54DD8367-A392-45B7-B67E-4EB10AAC51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2056"/>
              <a:ext cx="548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808080"/>
                  </a:solidFill>
                </a:rPr>
                <a:t>Administration</a:t>
              </a:r>
              <a:endParaRPr lang="en-US" altLang="en-US"/>
            </a:p>
          </p:txBody>
        </p:sp>
        <p:sp>
          <p:nvSpPr>
            <p:cNvPr id="63549" name="Rectangle 61">
              <a:extLst>
                <a:ext uri="{FF2B5EF4-FFF2-40B4-BE49-F238E27FC236}">
                  <a16:creationId xmlns:a16="http://schemas.microsoft.com/office/drawing/2014/main" id="{7DC7EC6B-E3CF-4EBF-B3E7-189390AB8A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7" y="1882"/>
              <a:ext cx="768" cy="344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50" name="Rectangle 62">
              <a:extLst>
                <a:ext uri="{FF2B5EF4-FFF2-40B4-BE49-F238E27FC236}">
                  <a16:creationId xmlns:a16="http://schemas.microsoft.com/office/drawing/2014/main" id="{F651EF9B-21E2-4E81-8501-486C6E391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9" y="1872"/>
              <a:ext cx="761" cy="337"/>
            </a:xfrm>
            <a:prstGeom prst="rect">
              <a:avLst/>
            </a:prstGeom>
            <a:solidFill>
              <a:srgbClr val="CC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51" name="Rectangle 63">
              <a:extLst>
                <a:ext uri="{FF2B5EF4-FFF2-40B4-BE49-F238E27FC236}">
                  <a16:creationId xmlns:a16="http://schemas.microsoft.com/office/drawing/2014/main" id="{B764948E-6A22-447A-A9C9-B034910152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6" y="1948"/>
              <a:ext cx="306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000000"/>
                  </a:solidFill>
                </a:rPr>
                <a:t>General</a:t>
              </a:r>
              <a:endParaRPr lang="en-US" altLang="en-US"/>
            </a:p>
          </p:txBody>
        </p:sp>
        <p:sp>
          <p:nvSpPr>
            <p:cNvPr id="63552" name="Rectangle 64">
              <a:extLst>
                <a:ext uri="{FF2B5EF4-FFF2-40B4-BE49-F238E27FC236}">
                  <a16:creationId xmlns:a16="http://schemas.microsoft.com/office/drawing/2014/main" id="{D8F6C066-29E6-49CB-AE1C-8DE2B0CA8E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4" y="2041"/>
              <a:ext cx="548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000000"/>
                  </a:solidFill>
                </a:rPr>
                <a:t>Administration</a:t>
              </a:r>
              <a:endParaRPr lang="en-US" altLang="en-US"/>
            </a:p>
          </p:txBody>
        </p:sp>
        <p:sp>
          <p:nvSpPr>
            <p:cNvPr id="63553" name="Rectangle 65">
              <a:extLst>
                <a:ext uri="{FF2B5EF4-FFF2-40B4-BE49-F238E27FC236}">
                  <a16:creationId xmlns:a16="http://schemas.microsoft.com/office/drawing/2014/main" id="{2BCA6252-FA08-442C-B81A-655403AC50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0" y="2386"/>
              <a:ext cx="440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808080"/>
                  </a:solidFill>
                </a:rPr>
                <a:t>Department</a:t>
              </a:r>
              <a:endParaRPr lang="en-US" altLang="en-US"/>
            </a:p>
          </p:txBody>
        </p:sp>
        <p:sp>
          <p:nvSpPr>
            <p:cNvPr id="63554" name="Rectangle 66">
              <a:extLst>
                <a:ext uri="{FF2B5EF4-FFF2-40B4-BE49-F238E27FC236}">
                  <a16:creationId xmlns:a16="http://schemas.microsoft.com/office/drawing/2014/main" id="{51B89F88-6C19-4041-A9A2-44E331EFF0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2480"/>
              <a:ext cx="548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808080"/>
                  </a:solidFill>
                </a:rPr>
                <a:t>Administration</a:t>
              </a:r>
              <a:endParaRPr lang="en-US" altLang="en-US"/>
            </a:p>
          </p:txBody>
        </p:sp>
        <p:sp>
          <p:nvSpPr>
            <p:cNvPr id="63555" name="Rectangle 67">
              <a:extLst>
                <a:ext uri="{FF2B5EF4-FFF2-40B4-BE49-F238E27FC236}">
                  <a16:creationId xmlns:a16="http://schemas.microsoft.com/office/drawing/2014/main" id="{8B3B6D11-7920-4874-8CA2-2176C3B45A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7" y="2306"/>
              <a:ext cx="768" cy="344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56" name="Rectangle 68">
              <a:extLst>
                <a:ext uri="{FF2B5EF4-FFF2-40B4-BE49-F238E27FC236}">
                  <a16:creationId xmlns:a16="http://schemas.microsoft.com/office/drawing/2014/main" id="{2DC837E9-F2D7-444C-8B4E-E717C433A6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9" y="2296"/>
              <a:ext cx="761" cy="337"/>
            </a:xfrm>
            <a:prstGeom prst="rect">
              <a:avLst/>
            </a:prstGeom>
            <a:solidFill>
              <a:srgbClr val="CC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57" name="Rectangle 69">
              <a:extLst>
                <a:ext uri="{FF2B5EF4-FFF2-40B4-BE49-F238E27FC236}">
                  <a16:creationId xmlns:a16="http://schemas.microsoft.com/office/drawing/2014/main" id="{1B7BDB01-CE09-4093-B48C-2243B065A2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9" y="2372"/>
              <a:ext cx="440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000000"/>
                  </a:solidFill>
                </a:rPr>
                <a:t>Department</a:t>
              </a:r>
              <a:endParaRPr lang="en-US" altLang="en-US"/>
            </a:p>
          </p:txBody>
        </p:sp>
        <p:sp>
          <p:nvSpPr>
            <p:cNvPr id="63558" name="Rectangle 70">
              <a:extLst>
                <a:ext uri="{FF2B5EF4-FFF2-40B4-BE49-F238E27FC236}">
                  <a16:creationId xmlns:a16="http://schemas.microsoft.com/office/drawing/2014/main" id="{B7FB400F-A389-4CCA-88E2-A31AAE891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4" y="2465"/>
              <a:ext cx="548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000000"/>
                  </a:solidFill>
                </a:rPr>
                <a:t>Administration</a:t>
              </a:r>
              <a:endParaRPr lang="en-US" altLang="en-US"/>
            </a:p>
          </p:txBody>
        </p:sp>
        <p:sp>
          <p:nvSpPr>
            <p:cNvPr id="63559" name="Rectangle 71">
              <a:extLst>
                <a:ext uri="{FF2B5EF4-FFF2-40B4-BE49-F238E27FC236}">
                  <a16:creationId xmlns:a16="http://schemas.microsoft.com/office/drawing/2014/main" id="{2A16AA1E-3D04-4DAF-A98F-9BB9252D01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0" y="2810"/>
              <a:ext cx="691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808080"/>
                  </a:solidFill>
                </a:rPr>
                <a:t>Sponsored Projects</a:t>
              </a:r>
              <a:endParaRPr lang="en-US" altLang="en-US"/>
            </a:p>
          </p:txBody>
        </p:sp>
        <p:sp>
          <p:nvSpPr>
            <p:cNvPr id="63560" name="Rectangle 72">
              <a:extLst>
                <a:ext uri="{FF2B5EF4-FFF2-40B4-BE49-F238E27FC236}">
                  <a16:creationId xmlns:a16="http://schemas.microsoft.com/office/drawing/2014/main" id="{9F081A5B-FC78-429D-9D3B-277A194A35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2904"/>
              <a:ext cx="548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808080"/>
                  </a:solidFill>
                </a:rPr>
                <a:t>Administration</a:t>
              </a:r>
              <a:endParaRPr lang="en-US" altLang="en-US"/>
            </a:p>
          </p:txBody>
        </p:sp>
        <p:sp>
          <p:nvSpPr>
            <p:cNvPr id="63561" name="Rectangle 73">
              <a:extLst>
                <a:ext uri="{FF2B5EF4-FFF2-40B4-BE49-F238E27FC236}">
                  <a16:creationId xmlns:a16="http://schemas.microsoft.com/office/drawing/2014/main" id="{9307DF30-7A85-4B69-B114-EBB18C879D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7" y="2730"/>
              <a:ext cx="768" cy="344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62" name="Rectangle 74">
              <a:extLst>
                <a:ext uri="{FF2B5EF4-FFF2-40B4-BE49-F238E27FC236}">
                  <a16:creationId xmlns:a16="http://schemas.microsoft.com/office/drawing/2014/main" id="{D3B3BE39-CAB6-4376-BB9C-730709C641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9" y="2720"/>
              <a:ext cx="761" cy="337"/>
            </a:xfrm>
            <a:prstGeom prst="rect">
              <a:avLst/>
            </a:prstGeom>
            <a:solidFill>
              <a:srgbClr val="CC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63" name="Rectangle 75">
              <a:extLst>
                <a:ext uri="{FF2B5EF4-FFF2-40B4-BE49-F238E27FC236}">
                  <a16:creationId xmlns:a16="http://schemas.microsoft.com/office/drawing/2014/main" id="{9F5BCEBF-6763-48B9-81A8-0868BA2AC9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" y="2796"/>
              <a:ext cx="691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000000"/>
                  </a:solidFill>
                </a:rPr>
                <a:t>Sponsored Projects</a:t>
              </a:r>
              <a:endParaRPr lang="en-US" altLang="en-US"/>
            </a:p>
          </p:txBody>
        </p:sp>
        <p:sp>
          <p:nvSpPr>
            <p:cNvPr id="63564" name="Rectangle 76">
              <a:extLst>
                <a:ext uri="{FF2B5EF4-FFF2-40B4-BE49-F238E27FC236}">
                  <a16:creationId xmlns:a16="http://schemas.microsoft.com/office/drawing/2014/main" id="{7A5D2886-5C8B-40A0-8DB7-76B1DE0FB6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4" y="2889"/>
              <a:ext cx="548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000000"/>
                  </a:solidFill>
                </a:rPr>
                <a:t>Administration</a:t>
              </a:r>
              <a:endParaRPr lang="en-US" altLang="en-US"/>
            </a:p>
          </p:txBody>
        </p:sp>
        <p:sp>
          <p:nvSpPr>
            <p:cNvPr id="63565" name="Rectangle 77">
              <a:extLst>
                <a:ext uri="{FF2B5EF4-FFF2-40B4-BE49-F238E27FC236}">
                  <a16:creationId xmlns:a16="http://schemas.microsoft.com/office/drawing/2014/main" id="{627F4499-76A4-443E-A3F0-14F83935BF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7" y="3282"/>
              <a:ext cx="304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808080"/>
                  </a:solidFill>
                </a:rPr>
                <a:t>Library</a:t>
              </a:r>
              <a:endParaRPr lang="en-US" altLang="en-US"/>
            </a:p>
          </p:txBody>
        </p:sp>
        <p:sp>
          <p:nvSpPr>
            <p:cNvPr id="63566" name="Rectangle 78">
              <a:extLst>
                <a:ext uri="{FF2B5EF4-FFF2-40B4-BE49-F238E27FC236}">
                  <a16:creationId xmlns:a16="http://schemas.microsoft.com/office/drawing/2014/main" id="{4BD6BCF4-C0AD-43E4-8212-1F158560BA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0" y="3286"/>
              <a:ext cx="53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600" b="1">
                  <a:solidFill>
                    <a:srgbClr val="808080"/>
                  </a:solidFill>
                </a:rPr>
                <a:t>1</a:t>
              </a:r>
              <a:endParaRPr lang="en-US" altLang="en-US"/>
            </a:p>
          </p:txBody>
        </p:sp>
        <p:sp>
          <p:nvSpPr>
            <p:cNvPr id="63567" name="Rectangle 79">
              <a:extLst>
                <a:ext uri="{FF2B5EF4-FFF2-40B4-BE49-F238E27FC236}">
                  <a16:creationId xmlns:a16="http://schemas.microsoft.com/office/drawing/2014/main" id="{D1239363-97E1-49FB-AC9F-562ECF65D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7" y="3154"/>
              <a:ext cx="768" cy="344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68" name="Rectangle 80">
              <a:extLst>
                <a:ext uri="{FF2B5EF4-FFF2-40B4-BE49-F238E27FC236}">
                  <a16:creationId xmlns:a16="http://schemas.microsoft.com/office/drawing/2014/main" id="{F8B6CDF7-BE9D-47E4-831D-3B192BD25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9" y="3144"/>
              <a:ext cx="761" cy="337"/>
            </a:xfrm>
            <a:prstGeom prst="rect">
              <a:avLst/>
            </a:prstGeom>
            <a:solidFill>
              <a:srgbClr val="CC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69" name="Rectangle 81">
              <a:extLst>
                <a:ext uri="{FF2B5EF4-FFF2-40B4-BE49-F238E27FC236}">
                  <a16:creationId xmlns:a16="http://schemas.microsoft.com/office/drawing/2014/main" id="{1393EC1E-D258-46A3-95FE-38396F8AD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6" y="3267"/>
              <a:ext cx="304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000000"/>
                  </a:solidFill>
                </a:rPr>
                <a:t>Library</a:t>
              </a:r>
              <a:endParaRPr lang="en-US" altLang="en-US"/>
            </a:p>
          </p:txBody>
        </p:sp>
        <p:sp>
          <p:nvSpPr>
            <p:cNvPr id="63570" name="Rectangle 82">
              <a:extLst>
                <a:ext uri="{FF2B5EF4-FFF2-40B4-BE49-F238E27FC236}">
                  <a16:creationId xmlns:a16="http://schemas.microsoft.com/office/drawing/2014/main" id="{5EFD3EDD-2A29-4762-81D2-5445D68EF8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9" y="3272"/>
              <a:ext cx="53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600" b="1">
                  <a:solidFill>
                    <a:srgbClr val="000000"/>
                  </a:solidFill>
                </a:rPr>
                <a:t>1</a:t>
              </a:r>
              <a:endParaRPr lang="en-US" altLang="en-US"/>
            </a:p>
          </p:txBody>
        </p:sp>
        <p:sp>
          <p:nvSpPr>
            <p:cNvPr id="63571" name="Rectangle 83">
              <a:extLst>
                <a:ext uri="{FF2B5EF4-FFF2-40B4-BE49-F238E27FC236}">
                  <a16:creationId xmlns:a16="http://schemas.microsoft.com/office/drawing/2014/main" id="{DBD4D510-0402-48FB-BC94-E8868B24F3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4" y="3706"/>
              <a:ext cx="594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808080"/>
                  </a:solidFill>
                </a:rPr>
                <a:t>Student Services</a:t>
              </a:r>
              <a:endParaRPr lang="en-US" altLang="en-US"/>
            </a:p>
          </p:txBody>
        </p:sp>
        <p:sp>
          <p:nvSpPr>
            <p:cNvPr id="63572" name="Rectangle 84">
              <a:extLst>
                <a:ext uri="{FF2B5EF4-FFF2-40B4-BE49-F238E27FC236}">
                  <a16:creationId xmlns:a16="http://schemas.microsoft.com/office/drawing/2014/main" id="{95C4148F-F037-4EC3-A38A-BE3D2537F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5" y="3710"/>
              <a:ext cx="53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600" b="1">
                  <a:solidFill>
                    <a:srgbClr val="808080"/>
                  </a:solidFill>
                </a:rPr>
                <a:t>2</a:t>
              </a:r>
              <a:endParaRPr lang="en-US" altLang="en-US"/>
            </a:p>
          </p:txBody>
        </p:sp>
        <p:sp>
          <p:nvSpPr>
            <p:cNvPr id="63573" name="Rectangle 85">
              <a:extLst>
                <a:ext uri="{FF2B5EF4-FFF2-40B4-BE49-F238E27FC236}">
                  <a16:creationId xmlns:a16="http://schemas.microsoft.com/office/drawing/2014/main" id="{DD716D85-D024-40EF-A4F9-6042CEAB87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7" y="3578"/>
              <a:ext cx="768" cy="344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74" name="Rectangle 86">
              <a:extLst>
                <a:ext uri="{FF2B5EF4-FFF2-40B4-BE49-F238E27FC236}">
                  <a16:creationId xmlns:a16="http://schemas.microsoft.com/office/drawing/2014/main" id="{47B21F12-3177-4525-A24F-95DE69FBF6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9" y="3568"/>
              <a:ext cx="761" cy="337"/>
            </a:xfrm>
            <a:prstGeom prst="rect">
              <a:avLst/>
            </a:prstGeom>
            <a:solidFill>
              <a:srgbClr val="CC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75" name="Rectangle 87">
              <a:extLst>
                <a:ext uri="{FF2B5EF4-FFF2-40B4-BE49-F238E27FC236}">
                  <a16:creationId xmlns:a16="http://schemas.microsoft.com/office/drawing/2014/main" id="{EC209F1E-D6CF-4E8D-8B1A-AF225D7351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3" y="3691"/>
              <a:ext cx="594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000000"/>
                  </a:solidFill>
                </a:rPr>
                <a:t>Student Services</a:t>
              </a:r>
              <a:endParaRPr lang="en-US" altLang="en-US"/>
            </a:p>
          </p:txBody>
        </p:sp>
        <p:sp>
          <p:nvSpPr>
            <p:cNvPr id="63576" name="Rectangle 88">
              <a:extLst>
                <a:ext uri="{FF2B5EF4-FFF2-40B4-BE49-F238E27FC236}">
                  <a16:creationId xmlns:a16="http://schemas.microsoft.com/office/drawing/2014/main" id="{AA49966E-921C-44AC-98BA-8D2027ADD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4" y="3696"/>
              <a:ext cx="53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600" b="1">
                  <a:solidFill>
                    <a:srgbClr val="000000"/>
                  </a:solidFill>
                </a:rPr>
                <a:t>2</a:t>
              </a:r>
              <a:endParaRPr lang="en-US" altLang="en-US"/>
            </a:p>
          </p:txBody>
        </p:sp>
        <p:sp>
          <p:nvSpPr>
            <p:cNvPr id="63577" name="Line 89">
              <a:extLst>
                <a:ext uri="{FF2B5EF4-FFF2-40B4-BE49-F238E27FC236}">
                  <a16:creationId xmlns:a16="http://schemas.microsoft.com/office/drawing/2014/main" id="{B7825E05-AA87-4FF5-934E-32A3566EDA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8" y="1149"/>
              <a:ext cx="509" cy="1"/>
            </a:xfrm>
            <a:prstGeom prst="line">
              <a:avLst/>
            </a:prstGeom>
            <a:noFill/>
            <a:ln w="7938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78" name="Line 90">
              <a:extLst>
                <a:ext uri="{FF2B5EF4-FFF2-40B4-BE49-F238E27FC236}">
                  <a16:creationId xmlns:a16="http://schemas.microsoft.com/office/drawing/2014/main" id="{0FD23FAE-92E1-48D2-B06D-D4EC857AF2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8" y="1149"/>
              <a:ext cx="1" cy="2459"/>
            </a:xfrm>
            <a:prstGeom prst="line">
              <a:avLst/>
            </a:prstGeom>
            <a:noFill/>
            <a:ln w="7938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3581" name="Group 93">
              <a:extLst>
                <a:ext uri="{FF2B5EF4-FFF2-40B4-BE49-F238E27FC236}">
                  <a16:creationId xmlns:a16="http://schemas.microsoft.com/office/drawing/2014/main" id="{0477E905-FB25-4CFE-ABF1-59BEEDDB5B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8" y="1504"/>
              <a:ext cx="509" cy="55"/>
              <a:chOff x="638" y="1504"/>
              <a:chExt cx="509" cy="55"/>
            </a:xfrm>
          </p:grpSpPr>
          <p:sp>
            <p:nvSpPr>
              <p:cNvPr id="63579" name="Line 91">
                <a:extLst>
                  <a:ext uri="{FF2B5EF4-FFF2-40B4-BE49-F238E27FC236}">
                    <a16:creationId xmlns:a16="http://schemas.microsoft.com/office/drawing/2014/main" id="{4512F286-CDCB-4230-A66D-B59BD22703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8" y="1530"/>
                <a:ext cx="458" cy="1"/>
              </a:xfrm>
              <a:prstGeom prst="line">
                <a:avLst/>
              </a:prstGeom>
              <a:noFill/>
              <a:ln w="7938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80" name="Freeform 92">
                <a:extLst>
                  <a:ext uri="{FF2B5EF4-FFF2-40B4-BE49-F238E27FC236}">
                    <a16:creationId xmlns:a16="http://schemas.microsoft.com/office/drawing/2014/main" id="{07AB0CFB-5099-45AC-A307-CAAB018EC7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2" y="1504"/>
                <a:ext cx="55" cy="55"/>
              </a:xfrm>
              <a:custGeom>
                <a:avLst/>
                <a:gdLst>
                  <a:gd name="T0" fmla="*/ 0 w 55"/>
                  <a:gd name="T1" fmla="*/ 55 h 55"/>
                  <a:gd name="T2" fmla="*/ 55 w 55"/>
                  <a:gd name="T3" fmla="*/ 26 h 55"/>
                  <a:gd name="T4" fmla="*/ 0 w 55"/>
                  <a:gd name="T5" fmla="*/ 0 h 55"/>
                  <a:gd name="T6" fmla="*/ 0 w 55"/>
                  <a:gd name="T7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55">
                    <a:moveTo>
                      <a:pt x="0" y="55"/>
                    </a:moveTo>
                    <a:lnTo>
                      <a:pt x="55" y="26"/>
                    </a:lnTo>
                    <a:lnTo>
                      <a:pt x="0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3584" name="Group 96">
              <a:extLst>
                <a:ext uri="{FF2B5EF4-FFF2-40B4-BE49-F238E27FC236}">
                  <a16:creationId xmlns:a16="http://schemas.microsoft.com/office/drawing/2014/main" id="{09313CE9-01A6-46E9-AB1E-5FB55ED51B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0" y="1886"/>
              <a:ext cx="511" cy="54"/>
              <a:chOff x="640" y="1886"/>
              <a:chExt cx="511" cy="54"/>
            </a:xfrm>
          </p:grpSpPr>
          <p:sp>
            <p:nvSpPr>
              <p:cNvPr id="63582" name="Line 94">
                <a:extLst>
                  <a:ext uri="{FF2B5EF4-FFF2-40B4-BE49-F238E27FC236}">
                    <a16:creationId xmlns:a16="http://schemas.microsoft.com/office/drawing/2014/main" id="{E35799BC-A6F6-4F27-AD1D-3D02DAA078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0" y="1912"/>
                <a:ext cx="458" cy="1"/>
              </a:xfrm>
              <a:prstGeom prst="line">
                <a:avLst/>
              </a:prstGeom>
              <a:noFill/>
              <a:ln w="7938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83" name="Freeform 95">
                <a:extLst>
                  <a:ext uri="{FF2B5EF4-FFF2-40B4-BE49-F238E27FC236}">
                    <a16:creationId xmlns:a16="http://schemas.microsoft.com/office/drawing/2014/main" id="{CAA40C9D-3D19-49A9-812B-1F2B613C1E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4" y="1886"/>
                <a:ext cx="57" cy="54"/>
              </a:xfrm>
              <a:custGeom>
                <a:avLst/>
                <a:gdLst>
                  <a:gd name="T0" fmla="*/ 0 w 57"/>
                  <a:gd name="T1" fmla="*/ 54 h 54"/>
                  <a:gd name="T2" fmla="*/ 57 w 57"/>
                  <a:gd name="T3" fmla="*/ 26 h 54"/>
                  <a:gd name="T4" fmla="*/ 0 w 57"/>
                  <a:gd name="T5" fmla="*/ 0 h 54"/>
                  <a:gd name="T6" fmla="*/ 0 w 57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54">
                    <a:moveTo>
                      <a:pt x="0" y="54"/>
                    </a:moveTo>
                    <a:lnTo>
                      <a:pt x="57" y="26"/>
                    </a:lnTo>
                    <a:lnTo>
                      <a:pt x="0" y="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3587" name="Group 99">
              <a:extLst>
                <a:ext uri="{FF2B5EF4-FFF2-40B4-BE49-F238E27FC236}">
                  <a16:creationId xmlns:a16="http://schemas.microsoft.com/office/drawing/2014/main" id="{D5648941-1371-4735-8652-BEFBAB2351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0" y="2310"/>
              <a:ext cx="511" cy="54"/>
              <a:chOff x="640" y="2310"/>
              <a:chExt cx="511" cy="54"/>
            </a:xfrm>
          </p:grpSpPr>
          <p:sp>
            <p:nvSpPr>
              <p:cNvPr id="63585" name="Line 97">
                <a:extLst>
                  <a:ext uri="{FF2B5EF4-FFF2-40B4-BE49-F238E27FC236}">
                    <a16:creationId xmlns:a16="http://schemas.microsoft.com/office/drawing/2014/main" id="{81F4CA07-A4DD-4BC6-9E32-4786647D3F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0" y="2336"/>
                <a:ext cx="458" cy="1"/>
              </a:xfrm>
              <a:prstGeom prst="line">
                <a:avLst/>
              </a:prstGeom>
              <a:noFill/>
              <a:ln w="7938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86" name="Freeform 98">
                <a:extLst>
                  <a:ext uri="{FF2B5EF4-FFF2-40B4-BE49-F238E27FC236}">
                    <a16:creationId xmlns:a16="http://schemas.microsoft.com/office/drawing/2014/main" id="{BF3F749C-C7E4-4042-9C45-27B2A34852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4" y="2310"/>
                <a:ext cx="57" cy="54"/>
              </a:xfrm>
              <a:custGeom>
                <a:avLst/>
                <a:gdLst>
                  <a:gd name="T0" fmla="*/ 0 w 57"/>
                  <a:gd name="T1" fmla="*/ 54 h 54"/>
                  <a:gd name="T2" fmla="*/ 57 w 57"/>
                  <a:gd name="T3" fmla="*/ 26 h 54"/>
                  <a:gd name="T4" fmla="*/ 0 w 57"/>
                  <a:gd name="T5" fmla="*/ 0 h 54"/>
                  <a:gd name="T6" fmla="*/ 0 w 57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54">
                    <a:moveTo>
                      <a:pt x="0" y="54"/>
                    </a:moveTo>
                    <a:lnTo>
                      <a:pt x="57" y="26"/>
                    </a:lnTo>
                    <a:lnTo>
                      <a:pt x="0" y="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3590" name="Group 102">
              <a:extLst>
                <a:ext uri="{FF2B5EF4-FFF2-40B4-BE49-F238E27FC236}">
                  <a16:creationId xmlns:a16="http://schemas.microsoft.com/office/drawing/2014/main" id="{299B3D94-747E-42F7-B4EE-997BBB3935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0" y="2734"/>
              <a:ext cx="511" cy="54"/>
              <a:chOff x="640" y="2734"/>
              <a:chExt cx="511" cy="54"/>
            </a:xfrm>
          </p:grpSpPr>
          <p:sp>
            <p:nvSpPr>
              <p:cNvPr id="63588" name="Line 100">
                <a:extLst>
                  <a:ext uri="{FF2B5EF4-FFF2-40B4-BE49-F238E27FC236}">
                    <a16:creationId xmlns:a16="http://schemas.microsoft.com/office/drawing/2014/main" id="{2A9E97BF-7CBD-480B-88F4-4AB9D62D91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0" y="2760"/>
                <a:ext cx="458" cy="1"/>
              </a:xfrm>
              <a:prstGeom prst="line">
                <a:avLst/>
              </a:prstGeom>
              <a:noFill/>
              <a:ln w="7938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89" name="Freeform 101">
                <a:extLst>
                  <a:ext uri="{FF2B5EF4-FFF2-40B4-BE49-F238E27FC236}">
                    <a16:creationId xmlns:a16="http://schemas.microsoft.com/office/drawing/2014/main" id="{43E89EC3-AC26-4A36-8077-691859BD8D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4" y="2734"/>
                <a:ext cx="57" cy="54"/>
              </a:xfrm>
              <a:custGeom>
                <a:avLst/>
                <a:gdLst>
                  <a:gd name="T0" fmla="*/ 0 w 57"/>
                  <a:gd name="T1" fmla="*/ 54 h 54"/>
                  <a:gd name="T2" fmla="*/ 57 w 57"/>
                  <a:gd name="T3" fmla="*/ 26 h 54"/>
                  <a:gd name="T4" fmla="*/ 0 w 57"/>
                  <a:gd name="T5" fmla="*/ 0 h 54"/>
                  <a:gd name="T6" fmla="*/ 0 w 57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54">
                    <a:moveTo>
                      <a:pt x="0" y="54"/>
                    </a:moveTo>
                    <a:lnTo>
                      <a:pt x="57" y="26"/>
                    </a:lnTo>
                    <a:lnTo>
                      <a:pt x="0" y="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3593" name="Group 105">
              <a:extLst>
                <a:ext uri="{FF2B5EF4-FFF2-40B4-BE49-F238E27FC236}">
                  <a16:creationId xmlns:a16="http://schemas.microsoft.com/office/drawing/2014/main" id="{03D56242-2DE3-4486-AA28-7A04B7B2D9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0" y="3158"/>
              <a:ext cx="511" cy="54"/>
              <a:chOff x="640" y="3158"/>
              <a:chExt cx="511" cy="54"/>
            </a:xfrm>
          </p:grpSpPr>
          <p:sp>
            <p:nvSpPr>
              <p:cNvPr id="63591" name="Line 103">
                <a:extLst>
                  <a:ext uri="{FF2B5EF4-FFF2-40B4-BE49-F238E27FC236}">
                    <a16:creationId xmlns:a16="http://schemas.microsoft.com/office/drawing/2014/main" id="{BC60DE4D-9367-4FBA-AFE7-4CA3F65106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0" y="3184"/>
                <a:ext cx="458" cy="1"/>
              </a:xfrm>
              <a:prstGeom prst="line">
                <a:avLst/>
              </a:prstGeom>
              <a:noFill/>
              <a:ln w="7938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92" name="Freeform 104">
                <a:extLst>
                  <a:ext uri="{FF2B5EF4-FFF2-40B4-BE49-F238E27FC236}">
                    <a16:creationId xmlns:a16="http://schemas.microsoft.com/office/drawing/2014/main" id="{314449F2-32DF-4022-AE91-CDCAF0970E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4" y="3158"/>
                <a:ext cx="57" cy="54"/>
              </a:xfrm>
              <a:custGeom>
                <a:avLst/>
                <a:gdLst>
                  <a:gd name="T0" fmla="*/ 0 w 57"/>
                  <a:gd name="T1" fmla="*/ 54 h 54"/>
                  <a:gd name="T2" fmla="*/ 57 w 57"/>
                  <a:gd name="T3" fmla="*/ 26 h 54"/>
                  <a:gd name="T4" fmla="*/ 0 w 57"/>
                  <a:gd name="T5" fmla="*/ 0 h 54"/>
                  <a:gd name="T6" fmla="*/ 0 w 57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54">
                    <a:moveTo>
                      <a:pt x="0" y="54"/>
                    </a:moveTo>
                    <a:lnTo>
                      <a:pt x="57" y="26"/>
                    </a:lnTo>
                    <a:lnTo>
                      <a:pt x="0" y="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3596" name="Group 108">
              <a:extLst>
                <a:ext uri="{FF2B5EF4-FFF2-40B4-BE49-F238E27FC236}">
                  <a16:creationId xmlns:a16="http://schemas.microsoft.com/office/drawing/2014/main" id="{96BC9461-35A1-43F2-A209-FBB553AC80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0" y="3582"/>
              <a:ext cx="511" cy="54"/>
              <a:chOff x="640" y="3582"/>
              <a:chExt cx="511" cy="54"/>
            </a:xfrm>
          </p:grpSpPr>
          <p:sp>
            <p:nvSpPr>
              <p:cNvPr id="63594" name="Line 106">
                <a:extLst>
                  <a:ext uri="{FF2B5EF4-FFF2-40B4-BE49-F238E27FC236}">
                    <a16:creationId xmlns:a16="http://schemas.microsoft.com/office/drawing/2014/main" id="{C15B22D8-C3C7-4B43-BAAD-7B533D4C56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0" y="3608"/>
                <a:ext cx="458" cy="1"/>
              </a:xfrm>
              <a:prstGeom prst="line">
                <a:avLst/>
              </a:prstGeom>
              <a:noFill/>
              <a:ln w="7938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95" name="Freeform 107">
                <a:extLst>
                  <a:ext uri="{FF2B5EF4-FFF2-40B4-BE49-F238E27FC236}">
                    <a16:creationId xmlns:a16="http://schemas.microsoft.com/office/drawing/2014/main" id="{51BF1F01-3D1F-4C94-BBC3-9DB1D1EA2D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4" y="3582"/>
                <a:ext cx="57" cy="54"/>
              </a:xfrm>
              <a:custGeom>
                <a:avLst/>
                <a:gdLst>
                  <a:gd name="T0" fmla="*/ 0 w 57"/>
                  <a:gd name="T1" fmla="*/ 54 h 54"/>
                  <a:gd name="T2" fmla="*/ 57 w 57"/>
                  <a:gd name="T3" fmla="*/ 26 h 54"/>
                  <a:gd name="T4" fmla="*/ 0 w 57"/>
                  <a:gd name="T5" fmla="*/ 0 h 54"/>
                  <a:gd name="T6" fmla="*/ 0 w 57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54">
                    <a:moveTo>
                      <a:pt x="0" y="54"/>
                    </a:moveTo>
                    <a:lnTo>
                      <a:pt x="57" y="26"/>
                    </a:lnTo>
                    <a:lnTo>
                      <a:pt x="0" y="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3597" name="Rectangle 109">
              <a:extLst>
                <a:ext uri="{FF2B5EF4-FFF2-40B4-BE49-F238E27FC236}">
                  <a16:creationId xmlns:a16="http://schemas.microsoft.com/office/drawing/2014/main" id="{441553DE-464F-4BAE-84A7-F841A01273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" y="979"/>
              <a:ext cx="468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98" name="Rectangle 110">
              <a:extLst>
                <a:ext uri="{FF2B5EF4-FFF2-40B4-BE49-F238E27FC236}">
                  <a16:creationId xmlns:a16="http://schemas.microsoft.com/office/drawing/2014/main" id="{D24C51DB-7D74-4ABD-A0DD-A126208D8D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" y="1011"/>
              <a:ext cx="304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 b="1">
                  <a:solidFill>
                    <a:srgbClr val="FF9900"/>
                  </a:solidFill>
                </a:rPr>
                <a:t>Space</a:t>
              </a:r>
              <a:endParaRPr lang="en-US" altLang="en-US"/>
            </a:p>
          </p:txBody>
        </p:sp>
        <p:sp>
          <p:nvSpPr>
            <p:cNvPr id="63599" name="Line 111">
              <a:extLst>
                <a:ext uri="{FF2B5EF4-FFF2-40B4-BE49-F238E27FC236}">
                  <a16:creationId xmlns:a16="http://schemas.microsoft.com/office/drawing/2014/main" id="{794F5D56-6229-4D2A-9AF0-6BDC222704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3" y="1403"/>
              <a:ext cx="424" cy="1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00" name="Line 112">
              <a:extLst>
                <a:ext uri="{FF2B5EF4-FFF2-40B4-BE49-F238E27FC236}">
                  <a16:creationId xmlns:a16="http://schemas.microsoft.com/office/drawing/2014/main" id="{C7D9BB94-D9EC-4366-96BB-0C3B3E7E5A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3" y="1403"/>
              <a:ext cx="1" cy="2290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3603" name="Group 115">
              <a:extLst>
                <a:ext uri="{FF2B5EF4-FFF2-40B4-BE49-F238E27FC236}">
                  <a16:creationId xmlns:a16="http://schemas.microsoft.com/office/drawing/2014/main" id="{7D21EC42-273D-4DAB-8990-CDCBB87879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3" y="1589"/>
              <a:ext cx="424" cy="54"/>
              <a:chOff x="723" y="1589"/>
              <a:chExt cx="424" cy="54"/>
            </a:xfrm>
          </p:grpSpPr>
          <p:sp>
            <p:nvSpPr>
              <p:cNvPr id="63601" name="Line 113">
                <a:extLst>
                  <a:ext uri="{FF2B5EF4-FFF2-40B4-BE49-F238E27FC236}">
                    <a16:creationId xmlns:a16="http://schemas.microsoft.com/office/drawing/2014/main" id="{31DD1842-9B9B-47FD-9796-3B7327E165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" y="1615"/>
                <a:ext cx="373" cy="1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02" name="Freeform 114">
                <a:extLst>
                  <a:ext uri="{FF2B5EF4-FFF2-40B4-BE49-F238E27FC236}">
                    <a16:creationId xmlns:a16="http://schemas.microsoft.com/office/drawing/2014/main" id="{AA735A33-93CA-4690-9C61-D385E7BFF7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2" y="1589"/>
                <a:ext cx="55" cy="54"/>
              </a:xfrm>
              <a:custGeom>
                <a:avLst/>
                <a:gdLst>
                  <a:gd name="T0" fmla="*/ 0 w 55"/>
                  <a:gd name="T1" fmla="*/ 54 h 54"/>
                  <a:gd name="T2" fmla="*/ 55 w 55"/>
                  <a:gd name="T3" fmla="*/ 26 h 54"/>
                  <a:gd name="T4" fmla="*/ 0 w 55"/>
                  <a:gd name="T5" fmla="*/ 0 h 54"/>
                  <a:gd name="T6" fmla="*/ 0 w 55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54">
                    <a:moveTo>
                      <a:pt x="0" y="54"/>
                    </a:moveTo>
                    <a:lnTo>
                      <a:pt x="55" y="26"/>
                    </a:lnTo>
                    <a:lnTo>
                      <a:pt x="0" y="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3606" name="Group 118">
              <a:extLst>
                <a:ext uri="{FF2B5EF4-FFF2-40B4-BE49-F238E27FC236}">
                  <a16:creationId xmlns:a16="http://schemas.microsoft.com/office/drawing/2014/main" id="{C1520106-8280-4B22-A108-DF962ABB96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3" y="1970"/>
              <a:ext cx="424" cy="55"/>
              <a:chOff x="723" y="1970"/>
              <a:chExt cx="424" cy="55"/>
            </a:xfrm>
          </p:grpSpPr>
          <p:sp>
            <p:nvSpPr>
              <p:cNvPr id="63604" name="Line 116">
                <a:extLst>
                  <a:ext uri="{FF2B5EF4-FFF2-40B4-BE49-F238E27FC236}">
                    <a16:creationId xmlns:a16="http://schemas.microsoft.com/office/drawing/2014/main" id="{9905B02F-6128-40CA-B7B1-C26E778B48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" y="1997"/>
                <a:ext cx="373" cy="1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05" name="Freeform 117">
                <a:extLst>
                  <a:ext uri="{FF2B5EF4-FFF2-40B4-BE49-F238E27FC236}">
                    <a16:creationId xmlns:a16="http://schemas.microsoft.com/office/drawing/2014/main" id="{8FA98DFF-660D-4790-88E6-69610D439F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2" y="1970"/>
                <a:ext cx="55" cy="55"/>
              </a:xfrm>
              <a:custGeom>
                <a:avLst/>
                <a:gdLst>
                  <a:gd name="T0" fmla="*/ 0 w 55"/>
                  <a:gd name="T1" fmla="*/ 55 h 55"/>
                  <a:gd name="T2" fmla="*/ 55 w 55"/>
                  <a:gd name="T3" fmla="*/ 27 h 55"/>
                  <a:gd name="T4" fmla="*/ 0 w 55"/>
                  <a:gd name="T5" fmla="*/ 0 h 55"/>
                  <a:gd name="T6" fmla="*/ 0 w 55"/>
                  <a:gd name="T7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55">
                    <a:moveTo>
                      <a:pt x="0" y="55"/>
                    </a:moveTo>
                    <a:lnTo>
                      <a:pt x="55" y="27"/>
                    </a:lnTo>
                    <a:lnTo>
                      <a:pt x="0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3609" name="Group 121">
              <a:extLst>
                <a:ext uri="{FF2B5EF4-FFF2-40B4-BE49-F238E27FC236}">
                  <a16:creationId xmlns:a16="http://schemas.microsoft.com/office/drawing/2014/main" id="{D0FEA6DF-6609-466E-8F48-72257A34D6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3" y="2394"/>
              <a:ext cx="424" cy="55"/>
              <a:chOff x="723" y="2394"/>
              <a:chExt cx="424" cy="55"/>
            </a:xfrm>
          </p:grpSpPr>
          <p:sp>
            <p:nvSpPr>
              <p:cNvPr id="63607" name="Line 119">
                <a:extLst>
                  <a:ext uri="{FF2B5EF4-FFF2-40B4-BE49-F238E27FC236}">
                    <a16:creationId xmlns:a16="http://schemas.microsoft.com/office/drawing/2014/main" id="{A3FAC91F-5F48-46F2-AF83-A211847097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" y="2421"/>
                <a:ext cx="373" cy="1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08" name="Freeform 120">
                <a:extLst>
                  <a:ext uri="{FF2B5EF4-FFF2-40B4-BE49-F238E27FC236}">
                    <a16:creationId xmlns:a16="http://schemas.microsoft.com/office/drawing/2014/main" id="{631B9FE9-10C9-4F8A-BC9C-21FA1E9399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2" y="2394"/>
                <a:ext cx="55" cy="55"/>
              </a:xfrm>
              <a:custGeom>
                <a:avLst/>
                <a:gdLst>
                  <a:gd name="T0" fmla="*/ 0 w 55"/>
                  <a:gd name="T1" fmla="*/ 55 h 55"/>
                  <a:gd name="T2" fmla="*/ 55 w 55"/>
                  <a:gd name="T3" fmla="*/ 27 h 55"/>
                  <a:gd name="T4" fmla="*/ 0 w 55"/>
                  <a:gd name="T5" fmla="*/ 0 h 55"/>
                  <a:gd name="T6" fmla="*/ 0 w 55"/>
                  <a:gd name="T7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55">
                    <a:moveTo>
                      <a:pt x="0" y="55"/>
                    </a:moveTo>
                    <a:lnTo>
                      <a:pt x="55" y="27"/>
                    </a:lnTo>
                    <a:lnTo>
                      <a:pt x="0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3612" name="Group 124">
              <a:extLst>
                <a:ext uri="{FF2B5EF4-FFF2-40B4-BE49-F238E27FC236}">
                  <a16:creationId xmlns:a16="http://schemas.microsoft.com/office/drawing/2014/main" id="{2EFF9EA5-3045-4992-8A97-2A4AE8252D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3" y="2818"/>
              <a:ext cx="424" cy="55"/>
              <a:chOff x="723" y="2818"/>
              <a:chExt cx="424" cy="55"/>
            </a:xfrm>
          </p:grpSpPr>
          <p:sp>
            <p:nvSpPr>
              <p:cNvPr id="63610" name="Line 122">
                <a:extLst>
                  <a:ext uri="{FF2B5EF4-FFF2-40B4-BE49-F238E27FC236}">
                    <a16:creationId xmlns:a16="http://schemas.microsoft.com/office/drawing/2014/main" id="{84151729-3B19-4306-BEAF-CE83BCABE8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" y="2845"/>
                <a:ext cx="373" cy="1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11" name="Freeform 123">
                <a:extLst>
                  <a:ext uri="{FF2B5EF4-FFF2-40B4-BE49-F238E27FC236}">
                    <a16:creationId xmlns:a16="http://schemas.microsoft.com/office/drawing/2014/main" id="{F06CCABA-7AD4-4D09-8B8B-9BB874BB09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2" y="2818"/>
                <a:ext cx="55" cy="55"/>
              </a:xfrm>
              <a:custGeom>
                <a:avLst/>
                <a:gdLst>
                  <a:gd name="T0" fmla="*/ 0 w 55"/>
                  <a:gd name="T1" fmla="*/ 55 h 55"/>
                  <a:gd name="T2" fmla="*/ 55 w 55"/>
                  <a:gd name="T3" fmla="*/ 27 h 55"/>
                  <a:gd name="T4" fmla="*/ 0 w 55"/>
                  <a:gd name="T5" fmla="*/ 0 h 55"/>
                  <a:gd name="T6" fmla="*/ 0 w 55"/>
                  <a:gd name="T7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55">
                    <a:moveTo>
                      <a:pt x="0" y="55"/>
                    </a:moveTo>
                    <a:lnTo>
                      <a:pt x="55" y="27"/>
                    </a:lnTo>
                    <a:lnTo>
                      <a:pt x="0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3615" name="Group 127">
              <a:extLst>
                <a:ext uri="{FF2B5EF4-FFF2-40B4-BE49-F238E27FC236}">
                  <a16:creationId xmlns:a16="http://schemas.microsoft.com/office/drawing/2014/main" id="{7A2E66C1-27A3-42DF-B483-26CEF404AF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3" y="3242"/>
              <a:ext cx="424" cy="55"/>
              <a:chOff x="723" y="3242"/>
              <a:chExt cx="424" cy="55"/>
            </a:xfrm>
          </p:grpSpPr>
          <p:sp>
            <p:nvSpPr>
              <p:cNvPr id="63613" name="Line 125">
                <a:extLst>
                  <a:ext uri="{FF2B5EF4-FFF2-40B4-BE49-F238E27FC236}">
                    <a16:creationId xmlns:a16="http://schemas.microsoft.com/office/drawing/2014/main" id="{BAE76072-77D8-43F2-B297-463F6B3C71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" y="3269"/>
                <a:ext cx="373" cy="1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14" name="Freeform 126">
                <a:extLst>
                  <a:ext uri="{FF2B5EF4-FFF2-40B4-BE49-F238E27FC236}">
                    <a16:creationId xmlns:a16="http://schemas.microsoft.com/office/drawing/2014/main" id="{F2DC8F42-39B6-4AC4-9BCC-91FF7F765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2" y="3242"/>
                <a:ext cx="55" cy="55"/>
              </a:xfrm>
              <a:custGeom>
                <a:avLst/>
                <a:gdLst>
                  <a:gd name="T0" fmla="*/ 0 w 55"/>
                  <a:gd name="T1" fmla="*/ 55 h 55"/>
                  <a:gd name="T2" fmla="*/ 55 w 55"/>
                  <a:gd name="T3" fmla="*/ 27 h 55"/>
                  <a:gd name="T4" fmla="*/ 0 w 55"/>
                  <a:gd name="T5" fmla="*/ 0 h 55"/>
                  <a:gd name="T6" fmla="*/ 0 w 55"/>
                  <a:gd name="T7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55">
                    <a:moveTo>
                      <a:pt x="0" y="55"/>
                    </a:moveTo>
                    <a:lnTo>
                      <a:pt x="55" y="27"/>
                    </a:lnTo>
                    <a:lnTo>
                      <a:pt x="0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3618" name="Group 130">
              <a:extLst>
                <a:ext uri="{FF2B5EF4-FFF2-40B4-BE49-F238E27FC236}">
                  <a16:creationId xmlns:a16="http://schemas.microsoft.com/office/drawing/2014/main" id="{F91DFF4B-CACA-4AEE-9A7C-857C71990B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3" y="3666"/>
              <a:ext cx="424" cy="55"/>
              <a:chOff x="723" y="3666"/>
              <a:chExt cx="424" cy="55"/>
            </a:xfrm>
          </p:grpSpPr>
          <p:sp>
            <p:nvSpPr>
              <p:cNvPr id="63616" name="Line 128">
                <a:extLst>
                  <a:ext uri="{FF2B5EF4-FFF2-40B4-BE49-F238E27FC236}">
                    <a16:creationId xmlns:a16="http://schemas.microsoft.com/office/drawing/2014/main" id="{603D28D6-A254-4775-BFCE-27A61E3BA1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" y="3693"/>
                <a:ext cx="373" cy="1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17" name="Freeform 129">
                <a:extLst>
                  <a:ext uri="{FF2B5EF4-FFF2-40B4-BE49-F238E27FC236}">
                    <a16:creationId xmlns:a16="http://schemas.microsoft.com/office/drawing/2014/main" id="{01826FF6-9433-4039-AC5E-D0A20A3F8D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2" y="3666"/>
                <a:ext cx="55" cy="55"/>
              </a:xfrm>
              <a:custGeom>
                <a:avLst/>
                <a:gdLst>
                  <a:gd name="T0" fmla="*/ 0 w 55"/>
                  <a:gd name="T1" fmla="*/ 55 h 55"/>
                  <a:gd name="T2" fmla="*/ 55 w 55"/>
                  <a:gd name="T3" fmla="*/ 27 h 55"/>
                  <a:gd name="T4" fmla="*/ 0 w 55"/>
                  <a:gd name="T5" fmla="*/ 0 h 55"/>
                  <a:gd name="T6" fmla="*/ 0 w 55"/>
                  <a:gd name="T7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55">
                    <a:moveTo>
                      <a:pt x="0" y="55"/>
                    </a:moveTo>
                    <a:lnTo>
                      <a:pt x="55" y="27"/>
                    </a:lnTo>
                    <a:lnTo>
                      <a:pt x="0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3619" name="Line 131">
              <a:extLst>
                <a:ext uri="{FF2B5EF4-FFF2-40B4-BE49-F238E27FC236}">
                  <a16:creationId xmlns:a16="http://schemas.microsoft.com/office/drawing/2014/main" id="{3BE2C1B5-2036-4FCB-A620-CB9CB4A28F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8" y="1785"/>
              <a:ext cx="339" cy="1"/>
            </a:xfrm>
            <a:prstGeom prst="line">
              <a:avLst/>
            </a:prstGeom>
            <a:noFill/>
            <a:ln w="7938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20" name="Line 132">
              <a:extLst>
                <a:ext uri="{FF2B5EF4-FFF2-40B4-BE49-F238E27FC236}">
                  <a16:creationId xmlns:a16="http://schemas.microsoft.com/office/drawing/2014/main" id="{62D93897-6725-4CC8-93B4-1A76067482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8" y="1785"/>
              <a:ext cx="1" cy="1993"/>
            </a:xfrm>
            <a:prstGeom prst="line">
              <a:avLst/>
            </a:prstGeom>
            <a:noFill/>
            <a:ln w="7938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3623" name="Group 135">
              <a:extLst>
                <a:ext uri="{FF2B5EF4-FFF2-40B4-BE49-F238E27FC236}">
                  <a16:creationId xmlns:a16="http://schemas.microsoft.com/office/drawing/2014/main" id="{A54EC31E-20E0-45C0-92A2-5527B4ED8E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8" y="2055"/>
              <a:ext cx="339" cy="55"/>
              <a:chOff x="808" y="2055"/>
              <a:chExt cx="339" cy="55"/>
            </a:xfrm>
          </p:grpSpPr>
          <p:sp>
            <p:nvSpPr>
              <p:cNvPr id="63621" name="Line 133">
                <a:extLst>
                  <a:ext uri="{FF2B5EF4-FFF2-40B4-BE49-F238E27FC236}">
                    <a16:creationId xmlns:a16="http://schemas.microsoft.com/office/drawing/2014/main" id="{D417D72D-F25B-481A-9D59-93E48E508A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8" y="2082"/>
                <a:ext cx="288" cy="1"/>
              </a:xfrm>
              <a:prstGeom prst="line">
                <a:avLst/>
              </a:prstGeom>
              <a:noFill/>
              <a:ln w="7938">
                <a:solidFill>
                  <a:srgbClr val="33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22" name="Freeform 134">
                <a:extLst>
                  <a:ext uri="{FF2B5EF4-FFF2-40B4-BE49-F238E27FC236}">
                    <a16:creationId xmlns:a16="http://schemas.microsoft.com/office/drawing/2014/main" id="{FEB396D1-A444-4A4D-9C15-43E92C200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2" y="2055"/>
                <a:ext cx="55" cy="55"/>
              </a:xfrm>
              <a:custGeom>
                <a:avLst/>
                <a:gdLst>
                  <a:gd name="T0" fmla="*/ 0 w 55"/>
                  <a:gd name="T1" fmla="*/ 55 h 55"/>
                  <a:gd name="T2" fmla="*/ 55 w 55"/>
                  <a:gd name="T3" fmla="*/ 27 h 55"/>
                  <a:gd name="T4" fmla="*/ 0 w 55"/>
                  <a:gd name="T5" fmla="*/ 0 h 55"/>
                  <a:gd name="T6" fmla="*/ 0 w 55"/>
                  <a:gd name="T7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55">
                    <a:moveTo>
                      <a:pt x="0" y="55"/>
                    </a:moveTo>
                    <a:lnTo>
                      <a:pt x="55" y="27"/>
                    </a:lnTo>
                    <a:lnTo>
                      <a:pt x="0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3626" name="Group 138">
              <a:extLst>
                <a:ext uri="{FF2B5EF4-FFF2-40B4-BE49-F238E27FC236}">
                  <a16:creationId xmlns:a16="http://schemas.microsoft.com/office/drawing/2014/main" id="{37A69E5A-C073-4705-938F-B8E9FE2092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8" y="2479"/>
              <a:ext cx="339" cy="55"/>
              <a:chOff x="808" y="2479"/>
              <a:chExt cx="339" cy="55"/>
            </a:xfrm>
          </p:grpSpPr>
          <p:sp>
            <p:nvSpPr>
              <p:cNvPr id="63624" name="Line 136">
                <a:extLst>
                  <a:ext uri="{FF2B5EF4-FFF2-40B4-BE49-F238E27FC236}">
                    <a16:creationId xmlns:a16="http://schemas.microsoft.com/office/drawing/2014/main" id="{624F0948-FA07-4BDE-BDDC-4E5D709D63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8" y="2506"/>
                <a:ext cx="288" cy="1"/>
              </a:xfrm>
              <a:prstGeom prst="line">
                <a:avLst/>
              </a:prstGeom>
              <a:noFill/>
              <a:ln w="7938">
                <a:solidFill>
                  <a:srgbClr val="33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25" name="Freeform 137">
                <a:extLst>
                  <a:ext uri="{FF2B5EF4-FFF2-40B4-BE49-F238E27FC236}">
                    <a16:creationId xmlns:a16="http://schemas.microsoft.com/office/drawing/2014/main" id="{235EECC7-C80B-4616-AB0D-B5CEFE33DF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2" y="2479"/>
                <a:ext cx="55" cy="55"/>
              </a:xfrm>
              <a:custGeom>
                <a:avLst/>
                <a:gdLst>
                  <a:gd name="T0" fmla="*/ 0 w 55"/>
                  <a:gd name="T1" fmla="*/ 55 h 55"/>
                  <a:gd name="T2" fmla="*/ 55 w 55"/>
                  <a:gd name="T3" fmla="*/ 27 h 55"/>
                  <a:gd name="T4" fmla="*/ 0 w 55"/>
                  <a:gd name="T5" fmla="*/ 0 h 55"/>
                  <a:gd name="T6" fmla="*/ 0 w 55"/>
                  <a:gd name="T7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55">
                    <a:moveTo>
                      <a:pt x="0" y="55"/>
                    </a:moveTo>
                    <a:lnTo>
                      <a:pt x="55" y="27"/>
                    </a:lnTo>
                    <a:lnTo>
                      <a:pt x="0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3629" name="Group 141">
              <a:extLst>
                <a:ext uri="{FF2B5EF4-FFF2-40B4-BE49-F238E27FC236}">
                  <a16:creationId xmlns:a16="http://schemas.microsoft.com/office/drawing/2014/main" id="{5E753BA3-2734-4AC3-B051-3DDC609E6C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8" y="2903"/>
              <a:ext cx="339" cy="55"/>
              <a:chOff x="808" y="2903"/>
              <a:chExt cx="339" cy="55"/>
            </a:xfrm>
          </p:grpSpPr>
          <p:sp>
            <p:nvSpPr>
              <p:cNvPr id="63627" name="Line 139">
                <a:extLst>
                  <a:ext uri="{FF2B5EF4-FFF2-40B4-BE49-F238E27FC236}">
                    <a16:creationId xmlns:a16="http://schemas.microsoft.com/office/drawing/2014/main" id="{8E9D086F-6F1B-47F6-964F-C1071AB6FA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8" y="2930"/>
                <a:ext cx="288" cy="1"/>
              </a:xfrm>
              <a:prstGeom prst="line">
                <a:avLst/>
              </a:prstGeom>
              <a:noFill/>
              <a:ln w="7938">
                <a:solidFill>
                  <a:srgbClr val="33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28" name="Freeform 140">
                <a:extLst>
                  <a:ext uri="{FF2B5EF4-FFF2-40B4-BE49-F238E27FC236}">
                    <a16:creationId xmlns:a16="http://schemas.microsoft.com/office/drawing/2014/main" id="{EB04E0E2-4EA1-43A1-B805-B70A845244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2" y="2903"/>
                <a:ext cx="55" cy="55"/>
              </a:xfrm>
              <a:custGeom>
                <a:avLst/>
                <a:gdLst>
                  <a:gd name="T0" fmla="*/ 0 w 55"/>
                  <a:gd name="T1" fmla="*/ 55 h 55"/>
                  <a:gd name="T2" fmla="*/ 55 w 55"/>
                  <a:gd name="T3" fmla="*/ 27 h 55"/>
                  <a:gd name="T4" fmla="*/ 0 w 55"/>
                  <a:gd name="T5" fmla="*/ 0 h 55"/>
                  <a:gd name="T6" fmla="*/ 0 w 55"/>
                  <a:gd name="T7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55">
                    <a:moveTo>
                      <a:pt x="0" y="55"/>
                    </a:moveTo>
                    <a:lnTo>
                      <a:pt x="55" y="27"/>
                    </a:lnTo>
                    <a:lnTo>
                      <a:pt x="0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3632" name="Group 144">
              <a:extLst>
                <a:ext uri="{FF2B5EF4-FFF2-40B4-BE49-F238E27FC236}">
                  <a16:creationId xmlns:a16="http://schemas.microsoft.com/office/drawing/2014/main" id="{9D55F557-16D5-4E9C-B514-2EF2BC82BF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8" y="3327"/>
              <a:ext cx="339" cy="55"/>
              <a:chOff x="808" y="3327"/>
              <a:chExt cx="339" cy="55"/>
            </a:xfrm>
          </p:grpSpPr>
          <p:sp>
            <p:nvSpPr>
              <p:cNvPr id="63630" name="Line 142">
                <a:extLst>
                  <a:ext uri="{FF2B5EF4-FFF2-40B4-BE49-F238E27FC236}">
                    <a16:creationId xmlns:a16="http://schemas.microsoft.com/office/drawing/2014/main" id="{582F1CA1-F74C-45B5-82D9-D397E5999F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8" y="3354"/>
                <a:ext cx="288" cy="1"/>
              </a:xfrm>
              <a:prstGeom prst="line">
                <a:avLst/>
              </a:prstGeom>
              <a:noFill/>
              <a:ln w="7938">
                <a:solidFill>
                  <a:srgbClr val="33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31" name="Freeform 143">
                <a:extLst>
                  <a:ext uri="{FF2B5EF4-FFF2-40B4-BE49-F238E27FC236}">
                    <a16:creationId xmlns:a16="http://schemas.microsoft.com/office/drawing/2014/main" id="{0B7F2EC3-92BE-4AAB-88DD-3D67CAC784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2" y="3327"/>
                <a:ext cx="55" cy="55"/>
              </a:xfrm>
              <a:custGeom>
                <a:avLst/>
                <a:gdLst>
                  <a:gd name="T0" fmla="*/ 0 w 55"/>
                  <a:gd name="T1" fmla="*/ 55 h 55"/>
                  <a:gd name="T2" fmla="*/ 55 w 55"/>
                  <a:gd name="T3" fmla="*/ 27 h 55"/>
                  <a:gd name="T4" fmla="*/ 0 w 55"/>
                  <a:gd name="T5" fmla="*/ 0 h 55"/>
                  <a:gd name="T6" fmla="*/ 0 w 55"/>
                  <a:gd name="T7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55">
                    <a:moveTo>
                      <a:pt x="0" y="55"/>
                    </a:moveTo>
                    <a:lnTo>
                      <a:pt x="55" y="27"/>
                    </a:lnTo>
                    <a:lnTo>
                      <a:pt x="0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3635" name="Group 147">
              <a:extLst>
                <a:ext uri="{FF2B5EF4-FFF2-40B4-BE49-F238E27FC236}">
                  <a16:creationId xmlns:a16="http://schemas.microsoft.com/office/drawing/2014/main" id="{52090FFE-E01F-4B1E-83E2-E695550D27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8" y="3751"/>
              <a:ext cx="339" cy="55"/>
              <a:chOff x="808" y="3751"/>
              <a:chExt cx="339" cy="55"/>
            </a:xfrm>
          </p:grpSpPr>
          <p:sp>
            <p:nvSpPr>
              <p:cNvPr id="63633" name="Line 145">
                <a:extLst>
                  <a:ext uri="{FF2B5EF4-FFF2-40B4-BE49-F238E27FC236}">
                    <a16:creationId xmlns:a16="http://schemas.microsoft.com/office/drawing/2014/main" id="{259622A9-59DF-441C-8E8A-56DA7EF6EB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8" y="3778"/>
                <a:ext cx="288" cy="1"/>
              </a:xfrm>
              <a:prstGeom prst="line">
                <a:avLst/>
              </a:prstGeom>
              <a:noFill/>
              <a:ln w="7938">
                <a:solidFill>
                  <a:srgbClr val="33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34" name="Freeform 146">
                <a:extLst>
                  <a:ext uri="{FF2B5EF4-FFF2-40B4-BE49-F238E27FC236}">
                    <a16:creationId xmlns:a16="http://schemas.microsoft.com/office/drawing/2014/main" id="{7EFFF04F-F546-4D3B-88CF-DD9583FCD1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2" y="3751"/>
                <a:ext cx="55" cy="55"/>
              </a:xfrm>
              <a:custGeom>
                <a:avLst/>
                <a:gdLst>
                  <a:gd name="T0" fmla="*/ 0 w 55"/>
                  <a:gd name="T1" fmla="*/ 55 h 55"/>
                  <a:gd name="T2" fmla="*/ 55 w 55"/>
                  <a:gd name="T3" fmla="*/ 27 h 55"/>
                  <a:gd name="T4" fmla="*/ 0 w 55"/>
                  <a:gd name="T5" fmla="*/ 0 h 55"/>
                  <a:gd name="T6" fmla="*/ 0 w 55"/>
                  <a:gd name="T7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55">
                    <a:moveTo>
                      <a:pt x="0" y="55"/>
                    </a:moveTo>
                    <a:lnTo>
                      <a:pt x="55" y="27"/>
                    </a:lnTo>
                    <a:lnTo>
                      <a:pt x="0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3636" name="Rectangle 148">
              <a:extLst>
                <a:ext uri="{FF2B5EF4-FFF2-40B4-BE49-F238E27FC236}">
                  <a16:creationId xmlns:a16="http://schemas.microsoft.com/office/drawing/2014/main" id="{E276EEE2-5A11-4EC4-8C59-C342037471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" y="1234"/>
              <a:ext cx="383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37" name="Rectangle 149">
              <a:extLst>
                <a:ext uri="{FF2B5EF4-FFF2-40B4-BE49-F238E27FC236}">
                  <a16:creationId xmlns:a16="http://schemas.microsoft.com/office/drawing/2014/main" id="{BB62CA7B-57B9-4BA1-B91B-665307FAC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" y="1266"/>
              <a:ext cx="304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 b="1">
                  <a:solidFill>
                    <a:srgbClr val="CC0000"/>
                  </a:solidFill>
                </a:rPr>
                <a:t>Space</a:t>
              </a:r>
              <a:endParaRPr lang="en-US" altLang="en-US"/>
            </a:p>
          </p:txBody>
        </p:sp>
        <p:sp>
          <p:nvSpPr>
            <p:cNvPr id="63638" name="Rectangle 150">
              <a:extLst>
                <a:ext uri="{FF2B5EF4-FFF2-40B4-BE49-F238E27FC236}">
                  <a16:creationId xmlns:a16="http://schemas.microsoft.com/office/drawing/2014/main" id="{6E3FB400-2774-473C-ACCC-B59ECDEE0D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" y="1615"/>
              <a:ext cx="426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39" name="Rectangle 151">
              <a:extLst>
                <a:ext uri="{FF2B5EF4-FFF2-40B4-BE49-F238E27FC236}">
                  <a16:creationId xmlns:a16="http://schemas.microsoft.com/office/drawing/2014/main" id="{B6FA5FD3-47F7-472B-98EB-C821FA3177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9" y="1647"/>
              <a:ext cx="304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 b="1">
                  <a:solidFill>
                    <a:srgbClr val="3333CC"/>
                  </a:solidFill>
                </a:rPr>
                <a:t>Space</a:t>
              </a:r>
              <a:endParaRPr lang="en-US" altLang="en-US"/>
            </a:p>
          </p:txBody>
        </p:sp>
        <p:sp>
          <p:nvSpPr>
            <p:cNvPr id="63640" name="Line 152">
              <a:extLst>
                <a:ext uri="{FF2B5EF4-FFF2-40B4-BE49-F238E27FC236}">
                  <a16:creationId xmlns:a16="http://schemas.microsoft.com/office/drawing/2014/main" id="{76976ABF-9971-4270-A1D7-59DD5B75E4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93" y="2209"/>
              <a:ext cx="254" cy="1"/>
            </a:xfrm>
            <a:prstGeom prst="line">
              <a:avLst/>
            </a:prstGeom>
            <a:noFill/>
            <a:ln w="7938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41" name="Line 153">
              <a:extLst>
                <a:ext uri="{FF2B5EF4-FFF2-40B4-BE49-F238E27FC236}">
                  <a16:creationId xmlns:a16="http://schemas.microsoft.com/office/drawing/2014/main" id="{59FC219E-0537-4595-A9BC-0B01CCB041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3" y="2209"/>
              <a:ext cx="1" cy="1653"/>
            </a:xfrm>
            <a:prstGeom prst="line">
              <a:avLst/>
            </a:prstGeom>
            <a:noFill/>
            <a:ln w="7938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3644" name="Group 156">
              <a:extLst>
                <a:ext uri="{FF2B5EF4-FFF2-40B4-BE49-F238E27FC236}">
                  <a16:creationId xmlns:a16="http://schemas.microsoft.com/office/drawing/2014/main" id="{51148C71-0845-4AF3-AA61-F200704B12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3" y="3836"/>
              <a:ext cx="254" cy="55"/>
              <a:chOff x="893" y="3836"/>
              <a:chExt cx="254" cy="55"/>
            </a:xfrm>
          </p:grpSpPr>
          <p:sp>
            <p:nvSpPr>
              <p:cNvPr id="63642" name="Line 154">
                <a:extLst>
                  <a:ext uri="{FF2B5EF4-FFF2-40B4-BE49-F238E27FC236}">
                    <a16:creationId xmlns:a16="http://schemas.microsoft.com/office/drawing/2014/main" id="{38B8AF58-E481-4C28-9690-43467E875C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3" y="3862"/>
                <a:ext cx="203" cy="1"/>
              </a:xfrm>
              <a:prstGeom prst="line">
                <a:avLst/>
              </a:prstGeom>
              <a:noFill/>
              <a:ln w="7938">
                <a:solidFill>
                  <a:srgbClr val="3399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43" name="Freeform 155">
                <a:extLst>
                  <a:ext uri="{FF2B5EF4-FFF2-40B4-BE49-F238E27FC236}">
                    <a16:creationId xmlns:a16="http://schemas.microsoft.com/office/drawing/2014/main" id="{1AA1700F-FC61-4021-9148-D03419D0BA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2" y="3836"/>
                <a:ext cx="55" cy="55"/>
              </a:xfrm>
              <a:custGeom>
                <a:avLst/>
                <a:gdLst>
                  <a:gd name="T0" fmla="*/ 0 w 55"/>
                  <a:gd name="T1" fmla="*/ 55 h 55"/>
                  <a:gd name="T2" fmla="*/ 55 w 55"/>
                  <a:gd name="T3" fmla="*/ 26 h 55"/>
                  <a:gd name="T4" fmla="*/ 0 w 55"/>
                  <a:gd name="T5" fmla="*/ 0 h 55"/>
                  <a:gd name="T6" fmla="*/ 0 w 55"/>
                  <a:gd name="T7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55">
                    <a:moveTo>
                      <a:pt x="0" y="55"/>
                    </a:moveTo>
                    <a:lnTo>
                      <a:pt x="55" y="26"/>
                    </a:lnTo>
                    <a:lnTo>
                      <a:pt x="0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3647" name="Group 159">
              <a:extLst>
                <a:ext uri="{FF2B5EF4-FFF2-40B4-BE49-F238E27FC236}">
                  <a16:creationId xmlns:a16="http://schemas.microsoft.com/office/drawing/2014/main" id="{5A07B70C-50A0-4B71-918A-DF08073E66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3" y="3412"/>
              <a:ext cx="254" cy="55"/>
              <a:chOff x="893" y="3412"/>
              <a:chExt cx="254" cy="55"/>
            </a:xfrm>
          </p:grpSpPr>
          <p:sp>
            <p:nvSpPr>
              <p:cNvPr id="63645" name="Line 157">
                <a:extLst>
                  <a:ext uri="{FF2B5EF4-FFF2-40B4-BE49-F238E27FC236}">
                    <a16:creationId xmlns:a16="http://schemas.microsoft.com/office/drawing/2014/main" id="{C7BE5094-A529-4098-BCB0-3752614A04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3" y="3438"/>
                <a:ext cx="203" cy="1"/>
              </a:xfrm>
              <a:prstGeom prst="line">
                <a:avLst/>
              </a:prstGeom>
              <a:noFill/>
              <a:ln w="7938">
                <a:solidFill>
                  <a:srgbClr val="3399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46" name="Freeform 158">
                <a:extLst>
                  <a:ext uri="{FF2B5EF4-FFF2-40B4-BE49-F238E27FC236}">
                    <a16:creationId xmlns:a16="http://schemas.microsoft.com/office/drawing/2014/main" id="{C94E69E1-1C34-4E02-B878-F1C98B668F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2" y="3412"/>
                <a:ext cx="55" cy="55"/>
              </a:xfrm>
              <a:custGeom>
                <a:avLst/>
                <a:gdLst>
                  <a:gd name="T0" fmla="*/ 0 w 55"/>
                  <a:gd name="T1" fmla="*/ 55 h 55"/>
                  <a:gd name="T2" fmla="*/ 55 w 55"/>
                  <a:gd name="T3" fmla="*/ 26 h 55"/>
                  <a:gd name="T4" fmla="*/ 0 w 55"/>
                  <a:gd name="T5" fmla="*/ 0 h 55"/>
                  <a:gd name="T6" fmla="*/ 0 w 55"/>
                  <a:gd name="T7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55">
                    <a:moveTo>
                      <a:pt x="0" y="55"/>
                    </a:moveTo>
                    <a:lnTo>
                      <a:pt x="55" y="26"/>
                    </a:lnTo>
                    <a:lnTo>
                      <a:pt x="0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3650" name="Group 162">
              <a:extLst>
                <a:ext uri="{FF2B5EF4-FFF2-40B4-BE49-F238E27FC236}">
                  <a16:creationId xmlns:a16="http://schemas.microsoft.com/office/drawing/2014/main" id="{61EAD24C-E279-4A90-8513-601F40CB26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3" y="2988"/>
              <a:ext cx="254" cy="55"/>
              <a:chOff x="893" y="2988"/>
              <a:chExt cx="254" cy="55"/>
            </a:xfrm>
          </p:grpSpPr>
          <p:sp>
            <p:nvSpPr>
              <p:cNvPr id="63648" name="Line 160">
                <a:extLst>
                  <a:ext uri="{FF2B5EF4-FFF2-40B4-BE49-F238E27FC236}">
                    <a16:creationId xmlns:a16="http://schemas.microsoft.com/office/drawing/2014/main" id="{09783AC8-4CDA-4285-B59C-8244DE8D3B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3" y="3014"/>
                <a:ext cx="203" cy="1"/>
              </a:xfrm>
              <a:prstGeom prst="line">
                <a:avLst/>
              </a:prstGeom>
              <a:noFill/>
              <a:ln w="7938">
                <a:solidFill>
                  <a:srgbClr val="3399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49" name="Freeform 161">
                <a:extLst>
                  <a:ext uri="{FF2B5EF4-FFF2-40B4-BE49-F238E27FC236}">
                    <a16:creationId xmlns:a16="http://schemas.microsoft.com/office/drawing/2014/main" id="{A85EF0F3-4918-427A-8544-E6E0D828E9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2" y="2988"/>
                <a:ext cx="55" cy="55"/>
              </a:xfrm>
              <a:custGeom>
                <a:avLst/>
                <a:gdLst>
                  <a:gd name="T0" fmla="*/ 0 w 55"/>
                  <a:gd name="T1" fmla="*/ 55 h 55"/>
                  <a:gd name="T2" fmla="*/ 55 w 55"/>
                  <a:gd name="T3" fmla="*/ 26 h 55"/>
                  <a:gd name="T4" fmla="*/ 0 w 55"/>
                  <a:gd name="T5" fmla="*/ 0 h 55"/>
                  <a:gd name="T6" fmla="*/ 0 w 55"/>
                  <a:gd name="T7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55">
                    <a:moveTo>
                      <a:pt x="0" y="55"/>
                    </a:moveTo>
                    <a:lnTo>
                      <a:pt x="55" y="26"/>
                    </a:lnTo>
                    <a:lnTo>
                      <a:pt x="0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3653" name="Group 165">
              <a:extLst>
                <a:ext uri="{FF2B5EF4-FFF2-40B4-BE49-F238E27FC236}">
                  <a16:creationId xmlns:a16="http://schemas.microsoft.com/office/drawing/2014/main" id="{795343ED-1063-437A-A680-09B71A614E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3" y="2564"/>
              <a:ext cx="254" cy="55"/>
              <a:chOff x="893" y="2564"/>
              <a:chExt cx="254" cy="55"/>
            </a:xfrm>
          </p:grpSpPr>
          <p:sp>
            <p:nvSpPr>
              <p:cNvPr id="63651" name="Line 163">
                <a:extLst>
                  <a:ext uri="{FF2B5EF4-FFF2-40B4-BE49-F238E27FC236}">
                    <a16:creationId xmlns:a16="http://schemas.microsoft.com/office/drawing/2014/main" id="{FF755883-0B83-4C80-B5CF-4BCA86BF1A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3" y="2590"/>
                <a:ext cx="203" cy="1"/>
              </a:xfrm>
              <a:prstGeom prst="line">
                <a:avLst/>
              </a:prstGeom>
              <a:noFill/>
              <a:ln w="7938">
                <a:solidFill>
                  <a:srgbClr val="3399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52" name="Freeform 164">
                <a:extLst>
                  <a:ext uri="{FF2B5EF4-FFF2-40B4-BE49-F238E27FC236}">
                    <a16:creationId xmlns:a16="http://schemas.microsoft.com/office/drawing/2014/main" id="{1242B4AB-8A79-4498-B494-C660822F45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2" y="2564"/>
                <a:ext cx="55" cy="55"/>
              </a:xfrm>
              <a:custGeom>
                <a:avLst/>
                <a:gdLst>
                  <a:gd name="T0" fmla="*/ 0 w 55"/>
                  <a:gd name="T1" fmla="*/ 55 h 55"/>
                  <a:gd name="T2" fmla="*/ 55 w 55"/>
                  <a:gd name="T3" fmla="*/ 26 h 55"/>
                  <a:gd name="T4" fmla="*/ 0 w 55"/>
                  <a:gd name="T5" fmla="*/ 0 h 55"/>
                  <a:gd name="T6" fmla="*/ 0 w 55"/>
                  <a:gd name="T7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55">
                    <a:moveTo>
                      <a:pt x="0" y="55"/>
                    </a:moveTo>
                    <a:lnTo>
                      <a:pt x="55" y="26"/>
                    </a:lnTo>
                    <a:lnTo>
                      <a:pt x="0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3654" name="Rectangle 166">
              <a:extLst>
                <a:ext uri="{FF2B5EF4-FFF2-40B4-BE49-F238E27FC236}">
                  <a16:creationId xmlns:a16="http://schemas.microsoft.com/office/drawing/2014/main" id="{61C75B11-8095-46B4-8097-BE2AFD83D1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" y="2082"/>
              <a:ext cx="469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55" name="Rectangle 167">
              <a:extLst>
                <a:ext uri="{FF2B5EF4-FFF2-40B4-BE49-F238E27FC236}">
                  <a16:creationId xmlns:a16="http://schemas.microsoft.com/office/drawing/2014/main" id="{9987D189-98AF-4696-8F26-2F4C746781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2" y="2114"/>
              <a:ext cx="288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 b="1">
                  <a:solidFill>
                    <a:srgbClr val="339966"/>
                  </a:solidFill>
                </a:rPr>
                <a:t>MTC</a:t>
              </a:r>
              <a:endParaRPr lang="en-US" altLang="en-US"/>
            </a:p>
          </p:txBody>
        </p:sp>
        <p:sp>
          <p:nvSpPr>
            <p:cNvPr id="63656" name="Line 168">
              <a:extLst>
                <a:ext uri="{FF2B5EF4-FFF2-40B4-BE49-F238E27FC236}">
                  <a16:creationId xmlns:a16="http://schemas.microsoft.com/office/drawing/2014/main" id="{16BD3767-43AF-4668-A429-C630E4AA65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0" y="1022"/>
              <a:ext cx="467" cy="1"/>
            </a:xfrm>
            <a:prstGeom prst="line">
              <a:avLst/>
            </a:prstGeom>
            <a:noFill/>
            <a:ln w="7938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57" name="Line 169">
              <a:extLst>
                <a:ext uri="{FF2B5EF4-FFF2-40B4-BE49-F238E27FC236}">
                  <a16:creationId xmlns:a16="http://schemas.microsoft.com/office/drawing/2014/main" id="{682F292D-663F-408A-B2DD-A362A5B4E4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77" y="1022"/>
              <a:ext cx="1" cy="2713"/>
            </a:xfrm>
            <a:prstGeom prst="line">
              <a:avLst/>
            </a:prstGeom>
            <a:noFill/>
            <a:ln w="7938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3660" name="Group 172">
              <a:extLst>
                <a:ext uri="{FF2B5EF4-FFF2-40B4-BE49-F238E27FC236}">
                  <a16:creationId xmlns:a16="http://schemas.microsoft.com/office/drawing/2014/main" id="{F30874CB-355F-497E-BAC5-11DDD35895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7" y="2437"/>
              <a:ext cx="636" cy="54"/>
              <a:chOff x="2207" y="2437"/>
              <a:chExt cx="636" cy="54"/>
            </a:xfrm>
          </p:grpSpPr>
          <p:sp>
            <p:nvSpPr>
              <p:cNvPr id="63658" name="Line 170">
                <a:extLst>
                  <a:ext uri="{FF2B5EF4-FFF2-40B4-BE49-F238E27FC236}">
                    <a16:creationId xmlns:a16="http://schemas.microsoft.com/office/drawing/2014/main" id="{CBA65E16-C315-4D6A-BD91-A87A91EC5F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7" y="2463"/>
                <a:ext cx="585" cy="1"/>
              </a:xfrm>
              <a:prstGeom prst="line">
                <a:avLst/>
              </a:prstGeom>
              <a:noFill/>
              <a:ln w="7938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59" name="Freeform 171">
                <a:extLst>
                  <a:ext uri="{FF2B5EF4-FFF2-40B4-BE49-F238E27FC236}">
                    <a16:creationId xmlns:a16="http://schemas.microsoft.com/office/drawing/2014/main" id="{D713B1E0-D0D5-4332-A331-C0062D8B9E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8" y="2437"/>
                <a:ext cx="55" cy="54"/>
              </a:xfrm>
              <a:custGeom>
                <a:avLst/>
                <a:gdLst>
                  <a:gd name="T0" fmla="*/ 0 w 55"/>
                  <a:gd name="T1" fmla="*/ 54 h 54"/>
                  <a:gd name="T2" fmla="*/ 55 w 55"/>
                  <a:gd name="T3" fmla="*/ 26 h 54"/>
                  <a:gd name="T4" fmla="*/ 0 w 55"/>
                  <a:gd name="T5" fmla="*/ 0 h 54"/>
                  <a:gd name="T6" fmla="*/ 0 w 55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54">
                    <a:moveTo>
                      <a:pt x="0" y="54"/>
                    </a:moveTo>
                    <a:lnTo>
                      <a:pt x="55" y="26"/>
                    </a:lnTo>
                    <a:lnTo>
                      <a:pt x="0" y="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3661" name="Rectangle 173">
              <a:extLst>
                <a:ext uri="{FF2B5EF4-FFF2-40B4-BE49-F238E27FC236}">
                  <a16:creationId xmlns:a16="http://schemas.microsoft.com/office/drawing/2014/main" id="{1C9A7836-6C6E-4B31-BA52-65E983381E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7" y="2319"/>
              <a:ext cx="235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808080"/>
                  </a:solidFill>
                </a:rPr>
                <a:t>Other</a:t>
              </a:r>
              <a:endParaRPr lang="en-US" altLang="en-US"/>
            </a:p>
          </p:txBody>
        </p:sp>
        <p:sp>
          <p:nvSpPr>
            <p:cNvPr id="63662" name="Rectangle 174">
              <a:extLst>
                <a:ext uri="{FF2B5EF4-FFF2-40B4-BE49-F238E27FC236}">
                  <a16:creationId xmlns:a16="http://schemas.microsoft.com/office/drawing/2014/main" id="{7EF53590-9EA8-4D09-8246-9E6DF337D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1" y="2412"/>
              <a:ext cx="39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808080"/>
                  </a:solidFill>
                </a:rPr>
                <a:t>Sponsored</a:t>
              </a:r>
              <a:endParaRPr lang="en-US" altLang="en-US"/>
            </a:p>
          </p:txBody>
        </p:sp>
        <p:sp>
          <p:nvSpPr>
            <p:cNvPr id="63663" name="Rectangle 175">
              <a:extLst>
                <a:ext uri="{FF2B5EF4-FFF2-40B4-BE49-F238E27FC236}">
                  <a16:creationId xmlns:a16="http://schemas.microsoft.com/office/drawing/2014/main" id="{B412F185-A35D-4362-9A5D-E2F6F61FD1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2" y="2506"/>
              <a:ext cx="350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808080"/>
                  </a:solidFill>
                </a:rPr>
                <a:t>Activities</a:t>
              </a:r>
              <a:endParaRPr lang="en-US" altLang="en-US"/>
            </a:p>
          </p:txBody>
        </p:sp>
        <p:sp>
          <p:nvSpPr>
            <p:cNvPr id="63664" name="Rectangle 176">
              <a:extLst>
                <a:ext uri="{FF2B5EF4-FFF2-40B4-BE49-F238E27FC236}">
                  <a16:creationId xmlns:a16="http://schemas.microsoft.com/office/drawing/2014/main" id="{449213DB-FF9D-4CAA-8B4F-C39270A4B6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3" y="2264"/>
              <a:ext cx="768" cy="38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65" name="Rectangle 177">
              <a:extLst>
                <a:ext uri="{FF2B5EF4-FFF2-40B4-BE49-F238E27FC236}">
                  <a16:creationId xmlns:a16="http://schemas.microsoft.com/office/drawing/2014/main" id="{5F2FBED5-F6ED-4EE6-9802-DFFA6CA4A9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5" y="2253"/>
              <a:ext cx="761" cy="380"/>
            </a:xfrm>
            <a:prstGeom prst="rect">
              <a:avLst/>
            </a:prstGeom>
            <a:solidFill>
              <a:srgbClr val="FFFF99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66" name="Rectangle 178">
              <a:extLst>
                <a:ext uri="{FF2B5EF4-FFF2-40B4-BE49-F238E27FC236}">
                  <a16:creationId xmlns:a16="http://schemas.microsoft.com/office/drawing/2014/main" id="{2824763D-C3C0-427D-95B0-6307046959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6" y="2305"/>
              <a:ext cx="235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000000"/>
                  </a:solidFill>
                </a:rPr>
                <a:t>Other</a:t>
              </a:r>
              <a:endParaRPr lang="en-US" altLang="en-US"/>
            </a:p>
          </p:txBody>
        </p:sp>
        <p:sp>
          <p:nvSpPr>
            <p:cNvPr id="63667" name="Rectangle 179">
              <a:extLst>
                <a:ext uri="{FF2B5EF4-FFF2-40B4-BE49-F238E27FC236}">
                  <a16:creationId xmlns:a16="http://schemas.microsoft.com/office/drawing/2014/main" id="{90ACF795-79BE-4FD2-8BA3-E15C2DE430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0" y="2398"/>
              <a:ext cx="39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000000"/>
                  </a:solidFill>
                </a:rPr>
                <a:t>Sponsored</a:t>
              </a:r>
              <a:endParaRPr lang="en-US" altLang="en-US"/>
            </a:p>
          </p:txBody>
        </p:sp>
        <p:sp>
          <p:nvSpPr>
            <p:cNvPr id="63668" name="Rectangle 180">
              <a:extLst>
                <a:ext uri="{FF2B5EF4-FFF2-40B4-BE49-F238E27FC236}">
                  <a16:creationId xmlns:a16="http://schemas.microsoft.com/office/drawing/2014/main" id="{8A1489B9-3A43-4A49-9B21-C46DC4FDF5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1" y="2492"/>
              <a:ext cx="350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000000"/>
                  </a:solidFill>
                </a:rPr>
                <a:t>Activities</a:t>
              </a:r>
              <a:endParaRPr lang="en-US" altLang="en-US"/>
            </a:p>
          </p:txBody>
        </p:sp>
        <p:sp>
          <p:nvSpPr>
            <p:cNvPr id="63669" name="Rectangle 181">
              <a:extLst>
                <a:ext uri="{FF2B5EF4-FFF2-40B4-BE49-F238E27FC236}">
                  <a16:creationId xmlns:a16="http://schemas.microsoft.com/office/drawing/2014/main" id="{39E7ABD2-9543-475E-AA4D-B114472AD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8" y="1301"/>
              <a:ext cx="557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808080"/>
                  </a:solidFill>
                </a:rPr>
                <a:t>Instruction and</a:t>
              </a:r>
              <a:endParaRPr lang="en-US" altLang="en-US"/>
            </a:p>
          </p:txBody>
        </p:sp>
        <p:sp>
          <p:nvSpPr>
            <p:cNvPr id="63670" name="Rectangle 182">
              <a:extLst>
                <a:ext uri="{FF2B5EF4-FFF2-40B4-BE49-F238E27FC236}">
                  <a16:creationId xmlns:a16="http://schemas.microsoft.com/office/drawing/2014/main" id="{07A585F0-95AB-4A39-8318-E0438FE716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6" y="1395"/>
              <a:ext cx="50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808080"/>
                  </a:solidFill>
                </a:rPr>
                <a:t>Departmental</a:t>
              </a:r>
              <a:endParaRPr lang="en-US" altLang="en-US"/>
            </a:p>
          </p:txBody>
        </p:sp>
        <p:sp>
          <p:nvSpPr>
            <p:cNvPr id="63671" name="Rectangle 183">
              <a:extLst>
                <a:ext uri="{FF2B5EF4-FFF2-40B4-BE49-F238E27FC236}">
                  <a16:creationId xmlns:a16="http://schemas.microsoft.com/office/drawing/2014/main" id="{FA207784-474B-4675-9024-017EFA4B97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2" y="1488"/>
              <a:ext cx="346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808080"/>
                  </a:solidFill>
                </a:rPr>
                <a:t>Research</a:t>
              </a:r>
              <a:endParaRPr lang="en-US" altLang="en-US"/>
            </a:p>
          </p:txBody>
        </p:sp>
        <p:sp>
          <p:nvSpPr>
            <p:cNvPr id="63672" name="Rectangle 184">
              <a:extLst>
                <a:ext uri="{FF2B5EF4-FFF2-40B4-BE49-F238E27FC236}">
                  <a16:creationId xmlns:a16="http://schemas.microsoft.com/office/drawing/2014/main" id="{AC6A2D9E-EFA3-4ECA-9171-E3AEAD5A05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3" y="1246"/>
              <a:ext cx="768" cy="387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73" name="Rectangle 185">
              <a:extLst>
                <a:ext uri="{FF2B5EF4-FFF2-40B4-BE49-F238E27FC236}">
                  <a16:creationId xmlns:a16="http://schemas.microsoft.com/office/drawing/2014/main" id="{DAB52FFB-4E28-4F4D-822F-32CB150C9E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5" y="1236"/>
              <a:ext cx="761" cy="379"/>
            </a:xfrm>
            <a:prstGeom prst="rect">
              <a:avLst/>
            </a:prstGeom>
            <a:solidFill>
              <a:srgbClr val="FFFF99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74" name="Rectangle 186">
              <a:extLst>
                <a:ext uri="{FF2B5EF4-FFF2-40B4-BE49-F238E27FC236}">
                  <a16:creationId xmlns:a16="http://schemas.microsoft.com/office/drawing/2014/main" id="{9B37F0B2-5FB4-4F4F-BF5B-58BD6D2352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7" y="1287"/>
              <a:ext cx="557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000000"/>
                  </a:solidFill>
                </a:rPr>
                <a:t>Instruction and</a:t>
              </a:r>
              <a:endParaRPr lang="en-US" altLang="en-US"/>
            </a:p>
          </p:txBody>
        </p:sp>
        <p:sp>
          <p:nvSpPr>
            <p:cNvPr id="63675" name="Rectangle 187">
              <a:extLst>
                <a:ext uri="{FF2B5EF4-FFF2-40B4-BE49-F238E27FC236}">
                  <a16:creationId xmlns:a16="http://schemas.microsoft.com/office/drawing/2014/main" id="{70173040-88A6-4185-A7DF-7D74491D32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5" y="1381"/>
              <a:ext cx="50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000000"/>
                  </a:solidFill>
                </a:rPr>
                <a:t>Departmental</a:t>
              </a:r>
              <a:endParaRPr lang="en-US" altLang="en-US"/>
            </a:p>
          </p:txBody>
        </p:sp>
        <p:sp>
          <p:nvSpPr>
            <p:cNvPr id="63676" name="Rectangle 188">
              <a:extLst>
                <a:ext uri="{FF2B5EF4-FFF2-40B4-BE49-F238E27FC236}">
                  <a16:creationId xmlns:a16="http://schemas.microsoft.com/office/drawing/2014/main" id="{D3F1360A-6E87-43FA-B8C6-FC203A68B3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1" y="1474"/>
              <a:ext cx="346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000000"/>
                  </a:solidFill>
                </a:rPr>
                <a:t>Research</a:t>
              </a:r>
              <a:endParaRPr lang="en-US" altLang="en-US"/>
            </a:p>
          </p:txBody>
        </p:sp>
        <p:sp>
          <p:nvSpPr>
            <p:cNvPr id="63677" name="Rectangle 189">
              <a:extLst>
                <a:ext uri="{FF2B5EF4-FFF2-40B4-BE49-F238E27FC236}">
                  <a16:creationId xmlns:a16="http://schemas.microsoft.com/office/drawing/2014/main" id="{30DCC154-480F-4E40-8AEC-C15C0A58E1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1" y="1856"/>
              <a:ext cx="389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808080"/>
                  </a:solidFill>
                </a:rPr>
                <a:t>Organized</a:t>
              </a:r>
              <a:endParaRPr lang="en-US" altLang="en-US"/>
            </a:p>
          </p:txBody>
        </p:sp>
        <p:sp>
          <p:nvSpPr>
            <p:cNvPr id="63678" name="Rectangle 190">
              <a:extLst>
                <a:ext uri="{FF2B5EF4-FFF2-40B4-BE49-F238E27FC236}">
                  <a16:creationId xmlns:a16="http://schemas.microsoft.com/office/drawing/2014/main" id="{2F797C6B-F851-4329-AFAF-E9327C3254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2" y="1950"/>
              <a:ext cx="346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808080"/>
                  </a:solidFill>
                </a:rPr>
                <a:t>Research</a:t>
              </a:r>
              <a:endParaRPr lang="en-US" altLang="en-US"/>
            </a:p>
          </p:txBody>
        </p:sp>
        <p:sp>
          <p:nvSpPr>
            <p:cNvPr id="63679" name="Rectangle 191">
              <a:extLst>
                <a:ext uri="{FF2B5EF4-FFF2-40B4-BE49-F238E27FC236}">
                  <a16:creationId xmlns:a16="http://schemas.microsoft.com/office/drawing/2014/main" id="{F7BFDAFD-8AAB-489F-9DFD-E0FCAEFF32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3" y="1755"/>
              <a:ext cx="768" cy="387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80" name="Rectangle 192">
              <a:extLst>
                <a:ext uri="{FF2B5EF4-FFF2-40B4-BE49-F238E27FC236}">
                  <a16:creationId xmlns:a16="http://schemas.microsoft.com/office/drawing/2014/main" id="{154C7123-162A-465A-8042-6B47CC08F2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5" y="1744"/>
              <a:ext cx="761" cy="380"/>
            </a:xfrm>
            <a:prstGeom prst="rect">
              <a:avLst/>
            </a:prstGeom>
            <a:solidFill>
              <a:srgbClr val="FFFF99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81" name="Rectangle 193">
              <a:extLst>
                <a:ext uri="{FF2B5EF4-FFF2-40B4-BE49-F238E27FC236}">
                  <a16:creationId xmlns:a16="http://schemas.microsoft.com/office/drawing/2014/main" id="{2462E3DB-B11D-4505-BDCE-A9DC2092E9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0" y="1842"/>
              <a:ext cx="389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000000"/>
                  </a:solidFill>
                </a:rPr>
                <a:t>Organized</a:t>
              </a:r>
              <a:endParaRPr lang="en-US" altLang="en-US"/>
            </a:p>
          </p:txBody>
        </p:sp>
        <p:sp>
          <p:nvSpPr>
            <p:cNvPr id="63682" name="Rectangle 194">
              <a:extLst>
                <a:ext uri="{FF2B5EF4-FFF2-40B4-BE49-F238E27FC236}">
                  <a16:creationId xmlns:a16="http://schemas.microsoft.com/office/drawing/2014/main" id="{49C236C7-93FC-468D-90A3-9F1136EE83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1" y="1935"/>
              <a:ext cx="346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000000"/>
                  </a:solidFill>
                </a:rPr>
                <a:t>Research</a:t>
              </a:r>
              <a:endParaRPr lang="en-US" altLang="en-US"/>
            </a:p>
          </p:txBody>
        </p:sp>
        <p:sp>
          <p:nvSpPr>
            <p:cNvPr id="63683" name="Rectangle 195">
              <a:extLst>
                <a:ext uri="{FF2B5EF4-FFF2-40B4-BE49-F238E27FC236}">
                  <a16:creationId xmlns:a16="http://schemas.microsoft.com/office/drawing/2014/main" id="{BD3F76C9-4A20-441B-9CD4-D2E53D3244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7" y="3209"/>
              <a:ext cx="235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808080"/>
                  </a:solidFill>
                </a:rPr>
                <a:t>Other</a:t>
              </a:r>
              <a:endParaRPr lang="en-US" altLang="en-US"/>
            </a:p>
          </p:txBody>
        </p:sp>
        <p:sp>
          <p:nvSpPr>
            <p:cNvPr id="63684" name="Rectangle 196">
              <a:extLst>
                <a:ext uri="{FF2B5EF4-FFF2-40B4-BE49-F238E27FC236}">
                  <a16:creationId xmlns:a16="http://schemas.microsoft.com/office/drawing/2014/main" id="{707AA00C-CB58-4291-9312-37C1AE6A3D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3" y="3303"/>
              <a:ext cx="449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808080"/>
                  </a:solidFill>
                </a:rPr>
                <a:t>Institutional</a:t>
              </a:r>
              <a:endParaRPr lang="en-US" altLang="en-US"/>
            </a:p>
          </p:txBody>
        </p:sp>
        <p:sp>
          <p:nvSpPr>
            <p:cNvPr id="63685" name="Rectangle 197">
              <a:extLst>
                <a:ext uri="{FF2B5EF4-FFF2-40B4-BE49-F238E27FC236}">
                  <a16:creationId xmlns:a16="http://schemas.microsoft.com/office/drawing/2014/main" id="{7CB732C7-E4EE-482B-A23D-1528041BE8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2" y="3396"/>
              <a:ext cx="350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808080"/>
                  </a:solidFill>
                </a:rPr>
                <a:t>Activities</a:t>
              </a:r>
              <a:endParaRPr lang="en-US" altLang="en-US"/>
            </a:p>
          </p:txBody>
        </p:sp>
        <p:sp>
          <p:nvSpPr>
            <p:cNvPr id="63686" name="Rectangle 198">
              <a:extLst>
                <a:ext uri="{FF2B5EF4-FFF2-40B4-BE49-F238E27FC236}">
                  <a16:creationId xmlns:a16="http://schemas.microsoft.com/office/drawing/2014/main" id="{566355B5-BDAB-4119-9E1A-1C7DA60E5C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3" y="3154"/>
              <a:ext cx="768" cy="387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87" name="Rectangle 199">
              <a:extLst>
                <a:ext uri="{FF2B5EF4-FFF2-40B4-BE49-F238E27FC236}">
                  <a16:creationId xmlns:a16="http://schemas.microsoft.com/office/drawing/2014/main" id="{A498C1BC-D966-40E4-853B-8EADC71710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5" y="3144"/>
              <a:ext cx="761" cy="379"/>
            </a:xfrm>
            <a:prstGeom prst="rect">
              <a:avLst/>
            </a:prstGeom>
            <a:solidFill>
              <a:srgbClr val="FFFF99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88" name="Rectangle 200">
              <a:extLst>
                <a:ext uri="{FF2B5EF4-FFF2-40B4-BE49-F238E27FC236}">
                  <a16:creationId xmlns:a16="http://schemas.microsoft.com/office/drawing/2014/main" id="{6B969229-56DE-4386-9A16-A45DF86CDB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6" y="3195"/>
              <a:ext cx="235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000000"/>
                  </a:solidFill>
                </a:rPr>
                <a:t>Other</a:t>
              </a:r>
              <a:endParaRPr lang="en-US" altLang="en-US"/>
            </a:p>
          </p:txBody>
        </p:sp>
        <p:sp>
          <p:nvSpPr>
            <p:cNvPr id="63689" name="Rectangle 201">
              <a:extLst>
                <a:ext uri="{FF2B5EF4-FFF2-40B4-BE49-F238E27FC236}">
                  <a16:creationId xmlns:a16="http://schemas.microsoft.com/office/drawing/2014/main" id="{6946D86C-BEA9-4697-B5A3-F742D0B967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2" y="3289"/>
              <a:ext cx="449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000000"/>
                  </a:solidFill>
                </a:rPr>
                <a:t>Institutional</a:t>
              </a:r>
              <a:endParaRPr lang="en-US" altLang="en-US"/>
            </a:p>
          </p:txBody>
        </p:sp>
        <p:sp>
          <p:nvSpPr>
            <p:cNvPr id="63690" name="Rectangle 202">
              <a:extLst>
                <a:ext uri="{FF2B5EF4-FFF2-40B4-BE49-F238E27FC236}">
                  <a16:creationId xmlns:a16="http://schemas.microsoft.com/office/drawing/2014/main" id="{BDEEC82C-1031-4ED3-9F64-BAFDF95180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1" y="3382"/>
              <a:ext cx="350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000000"/>
                  </a:solidFill>
                </a:rPr>
                <a:t>Activities</a:t>
              </a:r>
              <a:endParaRPr lang="en-US" altLang="en-US"/>
            </a:p>
          </p:txBody>
        </p:sp>
        <p:sp>
          <p:nvSpPr>
            <p:cNvPr id="63691" name="Line 203">
              <a:extLst>
                <a:ext uri="{FF2B5EF4-FFF2-40B4-BE49-F238E27FC236}">
                  <a16:creationId xmlns:a16="http://schemas.microsoft.com/office/drawing/2014/main" id="{49EE446A-0850-416F-B709-5BB6A05576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9" y="1446"/>
              <a:ext cx="1" cy="1908"/>
            </a:xfrm>
            <a:prstGeom prst="line">
              <a:avLst/>
            </a:prstGeom>
            <a:noFill/>
            <a:ln w="7938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3694" name="Group 206">
              <a:extLst>
                <a:ext uri="{FF2B5EF4-FFF2-40B4-BE49-F238E27FC236}">
                  <a16:creationId xmlns:a16="http://schemas.microsoft.com/office/drawing/2014/main" id="{2A07716D-FDCF-4457-92C0-B77F64B750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89" y="1419"/>
              <a:ext cx="254" cy="55"/>
              <a:chOff x="2589" y="1419"/>
              <a:chExt cx="254" cy="55"/>
            </a:xfrm>
          </p:grpSpPr>
          <p:sp>
            <p:nvSpPr>
              <p:cNvPr id="63692" name="Line 204">
                <a:extLst>
                  <a:ext uri="{FF2B5EF4-FFF2-40B4-BE49-F238E27FC236}">
                    <a16:creationId xmlns:a16="http://schemas.microsoft.com/office/drawing/2014/main" id="{5F2D44AC-4DE7-4624-BD38-C639570CD6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89" y="1446"/>
                <a:ext cx="203" cy="1"/>
              </a:xfrm>
              <a:prstGeom prst="line">
                <a:avLst/>
              </a:prstGeom>
              <a:noFill/>
              <a:ln w="7938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93" name="Freeform 205">
                <a:extLst>
                  <a:ext uri="{FF2B5EF4-FFF2-40B4-BE49-F238E27FC236}">
                    <a16:creationId xmlns:a16="http://schemas.microsoft.com/office/drawing/2014/main" id="{7356323C-338B-4C08-98A8-3DC16B1C8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8" y="1419"/>
                <a:ext cx="55" cy="55"/>
              </a:xfrm>
              <a:custGeom>
                <a:avLst/>
                <a:gdLst>
                  <a:gd name="T0" fmla="*/ 0 w 55"/>
                  <a:gd name="T1" fmla="*/ 55 h 55"/>
                  <a:gd name="T2" fmla="*/ 55 w 55"/>
                  <a:gd name="T3" fmla="*/ 27 h 55"/>
                  <a:gd name="T4" fmla="*/ 0 w 55"/>
                  <a:gd name="T5" fmla="*/ 0 h 55"/>
                  <a:gd name="T6" fmla="*/ 0 w 55"/>
                  <a:gd name="T7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55">
                    <a:moveTo>
                      <a:pt x="0" y="55"/>
                    </a:moveTo>
                    <a:lnTo>
                      <a:pt x="55" y="27"/>
                    </a:lnTo>
                    <a:lnTo>
                      <a:pt x="0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3697" name="Group 209">
              <a:extLst>
                <a:ext uri="{FF2B5EF4-FFF2-40B4-BE49-F238E27FC236}">
                  <a16:creationId xmlns:a16="http://schemas.microsoft.com/office/drawing/2014/main" id="{63EC4BD2-80E8-4FCE-AB99-1B5152857B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89" y="1928"/>
              <a:ext cx="254" cy="55"/>
              <a:chOff x="2589" y="1928"/>
              <a:chExt cx="254" cy="55"/>
            </a:xfrm>
          </p:grpSpPr>
          <p:sp>
            <p:nvSpPr>
              <p:cNvPr id="63695" name="Line 207">
                <a:extLst>
                  <a:ext uri="{FF2B5EF4-FFF2-40B4-BE49-F238E27FC236}">
                    <a16:creationId xmlns:a16="http://schemas.microsoft.com/office/drawing/2014/main" id="{39D24040-0A84-406C-BBE9-256E9A45B3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89" y="1954"/>
                <a:ext cx="203" cy="1"/>
              </a:xfrm>
              <a:prstGeom prst="line">
                <a:avLst/>
              </a:prstGeom>
              <a:noFill/>
              <a:ln w="7938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96" name="Freeform 208">
                <a:extLst>
                  <a:ext uri="{FF2B5EF4-FFF2-40B4-BE49-F238E27FC236}">
                    <a16:creationId xmlns:a16="http://schemas.microsoft.com/office/drawing/2014/main" id="{92EC1DF8-E288-4853-A97C-C61F9CBB2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8" y="1928"/>
                <a:ext cx="55" cy="55"/>
              </a:xfrm>
              <a:custGeom>
                <a:avLst/>
                <a:gdLst>
                  <a:gd name="T0" fmla="*/ 0 w 55"/>
                  <a:gd name="T1" fmla="*/ 55 h 55"/>
                  <a:gd name="T2" fmla="*/ 55 w 55"/>
                  <a:gd name="T3" fmla="*/ 26 h 55"/>
                  <a:gd name="T4" fmla="*/ 0 w 55"/>
                  <a:gd name="T5" fmla="*/ 0 h 55"/>
                  <a:gd name="T6" fmla="*/ 0 w 55"/>
                  <a:gd name="T7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55">
                    <a:moveTo>
                      <a:pt x="0" y="55"/>
                    </a:moveTo>
                    <a:lnTo>
                      <a:pt x="55" y="26"/>
                    </a:lnTo>
                    <a:lnTo>
                      <a:pt x="0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3700" name="Group 212">
              <a:extLst>
                <a:ext uri="{FF2B5EF4-FFF2-40B4-BE49-F238E27FC236}">
                  <a16:creationId xmlns:a16="http://schemas.microsoft.com/office/drawing/2014/main" id="{8845673E-47A0-4A4F-A520-CA11822291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89" y="3327"/>
              <a:ext cx="254" cy="55"/>
              <a:chOff x="2589" y="3327"/>
              <a:chExt cx="254" cy="55"/>
            </a:xfrm>
          </p:grpSpPr>
          <p:sp>
            <p:nvSpPr>
              <p:cNvPr id="63698" name="Line 210">
                <a:extLst>
                  <a:ext uri="{FF2B5EF4-FFF2-40B4-BE49-F238E27FC236}">
                    <a16:creationId xmlns:a16="http://schemas.microsoft.com/office/drawing/2014/main" id="{8BA84517-29B7-4EC6-AC55-C691E83407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89" y="3354"/>
                <a:ext cx="203" cy="1"/>
              </a:xfrm>
              <a:prstGeom prst="line">
                <a:avLst/>
              </a:prstGeom>
              <a:noFill/>
              <a:ln w="7938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99" name="Freeform 211">
                <a:extLst>
                  <a:ext uri="{FF2B5EF4-FFF2-40B4-BE49-F238E27FC236}">
                    <a16:creationId xmlns:a16="http://schemas.microsoft.com/office/drawing/2014/main" id="{2013A48D-F224-40B1-88BB-DD034ABA71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8" y="3327"/>
                <a:ext cx="55" cy="55"/>
              </a:xfrm>
              <a:custGeom>
                <a:avLst/>
                <a:gdLst>
                  <a:gd name="T0" fmla="*/ 0 w 55"/>
                  <a:gd name="T1" fmla="*/ 55 h 55"/>
                  <a:gd name="T2" fmla="*/ 55 w 55"/>
                  <a:gd name="T3" fmla="*/ 27 h 55"/>
                  <a:gd name="T4" fmla="*/ 0 w 55"/>
                  <a:gd name="T5" fmla="*/ 0 h 55"/>
                  <a:gd name="T6" fmla="*/ 0 w 55"/>
                  <a:gd name="T7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55">
                    <a:moveTo>
                      <a:pt x="0" y="55"/>
                    </a:moveTo>
                    <a:lnTo>
                      <a:pt x="55" y="27"/>
                    </a:lnTo>
                    <a:lnTo>
                      <a:pt x="0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3701" name="Rectangle 213">
              <a:extLst>
                <a:ext uri="{FF2B5EF4-FFF2-40B4-BE49-F238E27FC236}">
                  <a16:creationId xmlns:a16="http://schemas.microsoft.com/office/drawing/2014/main" id="{8FC2AE70-8499-4F9F-B37A-D28EB1188D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4" y="2271"/>
              <a:ext cx="274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808080"/>
                  </a:solidFill>
                </a:rPr>
                <a:t>MTDC</a:t>
              </a:r>
              <a:endParaRPr lang="en-US" altLang="en-US"/>
            </a:p>
          </p:txBody>
        </p:sp>
        <p:sp>
          <p:nvSpPr>
            <p:cNvPr id="63702" name="Rectangle 214">
              <a:extLst>
                <a:ext uri="{FF2B5EF4-FFF2-40B4-BE49-F238E27FC236}">
                  <a16:creationId xmlns:a16="http://schemas.microsoft.com/office/drawing/2014/main" id="{92D78E49-2A2D-4F85-B5A1-B46B001287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" y="2365"/>
              <a:ext cx="235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808080"/>
                  </a:solidFill>
                </a:rPr>
                <a:t>Other</a:t>
              </a:r>
              <a:endParaRPr lang="en-US" altLang="en-US"/>
            </a:p>
          </p:txBody>
        </p:sp>
        <p:sp>
          <p:nvSpPr>
            <p:cNvPr id="63703" name="Rectangle 215">
              <a:extLst>
                <a:ext uri="{FF2B5EF4-FFF2-40B4-BE49-F238E27FC236}">
                  <a16:creationId xmlns:a16="http://schemas.microsoft.com/office/drawing/2014/main" id="{3FBEE6BD-AC2A-48C8-AA75-8C7124BB9E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8" y="2458"/>
              <a:ext cx="39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808080"/>
                  </a:solidFill>
                </a:rPr>
                <a:t>Sponsored</a:t>
              </a:r>
              <a:endParaRPr lang="en-US" altLang="en-US"/>
            </a:p>
          </p:txBody>
        </p:sp>
        <p:sp>
          <p:nvSpPr>
            <p:cNvPr id="63704" name="Rectangle 216">
              <a:extLst>
                <a:ext uri="{FF2B5EF4-FFF2-40B4-BE49-F238E27FC236}">
                  <a16:creationId xmlns:a16="http://schemas.microsoft.com/office/drawing/2014/main" id="{544424B8-AE27-476B-8BB4-F338286623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9" y="2552"/>
              <a:ext cx="350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808080"/>
                  </a:solidFill>
                </a:rPr>
                <a:t>Activities</a:t>
              </a:r>
              <a:endParaRPr lang="en-US" altLang="en-US"/>
            </a:p>
          </p:txBody>
        </p:sp>
        <p:sp>
          <p:nvSpPr>
            <p:cNvPr id="63705" name="Rectangle 217">
              <a:extLst>
                <a:ext uri="{FF2B5EF4-FFF2-40B4-BE49-F238E27FC236}">
                  <a16:creationId xmlns:a16="http://schemas.microsoft.com/office/drawing/2014/main" id="{CDD6C909-3AFC-4342-9A7B-297838113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3" y="2264"/>
              <a:ext cx="641" cy="38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06" name="Rectangle 218">
              <a:extLst>
                <a:ext uri="{FF2B5EF4-FFF2-40B4-BE49-F238E27FC236}">
                  <a16:creationId xmlns:a16="http://schemas.microsoft.com/office/drawing/2014/main" id="{C036EF89-C29B-495B-8FE5-AA95DBD106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5" y="2253"/>
              <a:ext cx="634" cy="380"/>
            </a:xfrm>
            <a:prstGeom prst="rect">
              <a:avLst/>
            </a:prstGeom>
            <a:solidFill>
              <a:srgbClr val="FFCC99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07" name="Rectangle 219">
              <a:extLst>
                <a:ext uri="{FF2B5EF4-FFF2-40B4-BE49-F238E27FC236}">
                  <a16:creationId xmlns:a16="http://schemas.microsoft.com/office/drawing/2014/main" id="{7CFE955A-0B42-4EC1-BCE4-8A0207826B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3" y="2257"/>
              <a:ext cx="274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000000"/>
                  </a:solidFill>
                </a:rPr>
                <a:t>MTDC</a:t>
              </a:r>
              <a:endParaRPr lang="en-US" altLang="en-US"/>
            </a:p>
          </p:txBody>
        </p:sp>
        <p:sp>
          <p:nvSpPr>
            <p:cNvPr id="63708" name="Rectangle 220">
              <a:extLst>
                <a:ext uri="{FF2B5EF4-FFF2-40B4-BE49-F238E27FC236}">
                  <a16:creationId xmlns:a16="http://schemas.microsoft.com/office/drawing/2014/main" id="{955B2026-495D-48B0-8A80-1C6509AA9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2" y="2351"/>
              <a:ext cx="235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000000"/>
                  </a:solidFill>
                </a:rPr>
                <a:t>Other</a:t>
              </a:r>
              <a:endParaRPr lang="en-US" altLang="en-US"/>
            </a:p>
          </p:txBody>
        </p:sp>
        <p:sp>
          <p:nvSpPr>
            <p:cNvPr id="63709" name="Rectangle 221">
              <a:extLst>
                <a:ext uri="{FF2B5EF4-FFF2-40B4-BE49-F238E27FC236}">
                  <a16:creationId xmlns:a16="http://schemas.microsoft.com/office/drawing/2014/main" id="{6D4F8B5B-B301-47E5-886E-7302DF1559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6" y="2444"/>
              <a:ext cx="39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000000"/>
                  </a:solidFill>
                </a:rPr>
                <a:t>Sponsored</a:t>
              </a:r>
              <a:endParaRPr lang="en-US" altLang="en-US"/>
            </a:p>
          </p:txBody>
        </p:sp>
        <p:sp>
          <p:nvSpPr>
            <p:cNvPr id="63710" name="Rectangle 222">
              <a:extLst>
                <a:ext uri="{FF2B5EF4-FFF2-40B4-BE49-F238E27FC236}">
                  <a16:creationId xmlns:a16="http://schemas.microsoft.com/office/drawing/2014/main" id="{7D627154-D4E7-424A-AFB5-E65EE63133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8" y="2538"/>
              <a:ext cx="350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000000"/>
                  </a:solidFill>
                </a:rPr>
                <a:t>Activities</a:t>
              </a:r>
              <a:endParaRPr lang="en-US" altLang="en-US"/>
            </a:p>
          </p:txBody>
        </p:sp>
        <p:sp>
          <p:nvSpPr>
            <p:cNvPr id="63711" name="Rectangle 223">
              <a:extLst>
                <a:ext uri="{FF2B5EF4-FFF2-40B4-BE49-F238E27FC236}">
                  <a16:creationId xmlns:a16="http://schemas.microsoft.com/office/drawing/2014/main" id="{6D25F168-CE4B-4A6F-A632-71B5D4743F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4" y="1253"/>
              <a:ext cx="274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808080"/>
                  </a:solidFill>
                </a:rPr>
                <a:t>MTDC</a:t>
              </a:r>
              <a:endParaRPr lang="en-US" altLang="en-US"/>
            </a:p>
          </p:txBody>
        </p:sp>
        <p:sp>
          <p:nvSpPr>
            <p:cNvPr id="63712" name="Rectangle 224">
              <a:extLst>
                <a:ext uri="{FF2B5EF4-FFF2-40B4-BE49-F238E27FC236}">
                  <a16:creationId xmlns:a16="http://schemas.microsoft.com/office/drawing/2014/main" id="{D83DE199-C2FA-4640-AE87-E562C2EABB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1347"/>
              <a:ext cx="557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808080"/>
                  </a:solidFill>
                </a:rPr>
                <a:t>Instruction and</a:t>
              </a:r>
              <a:endParaRPr lang="en-US" altLang="en-US"/>
            </a:p>
          </p:txBody>
        </p:sp>
        <p:sp>
          <p:nvSpPr>
            <p:cNvPr id="63713" name="Rectangle 225">
              <a:extLst>
                <a:ext uri="{FF2B5EF4-FFF2-40B4-BE49-F238E27FC236}">
                  <a16:creationId xmlns:a16="http://schemas.microsoft.com/office/drawing/2014/main" id="{3C710BF4-EC3A-49CE-9E50-E67E017F8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3" y="1441"/>
              <a:ext cx="50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808080"/>
                  </a:solidFill>
                </a:rPr>
                <a:t>Departmental</a:t>
              </a:r>
              <a:endParaRPr lang="en-US" altLang="en-US"/>
            </a:p>
          </p:txBody>
        </p:sp>
        <p:sp>
          <p:nvSpPr>
            <p:cNvPr id="63714" name="Rectangle 226">
              <a:extLst>
                <a:ext uri="{FF2B5EF4-FFF2-40B4-BE49-F238E27FC236}">
                  <a16:creationId xmlns:a16="http://schemas.microsoft.com/office/drawing/2014/main" id="{D88C2075-58C3-4061-8BCC-A0A81EADC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9" y="1534"/>
              <a:ext cx="346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808080"/>
                  </a:solidFill>
                </a:rPr>
                <a:t>Research</a:t>
              </a:r>
              <a:endParaRPr lang="en-US" altLang="en-US"/>
            </a:p>
          </p:txBody>
        </p:sp>
        <p:sp>
          <p:nvSpPr>
            <p:cNvPr id="63715" name="Rectangle 227">
              <a:extLst>
                <a:ext uri="{FF2B5EF4-FFF2-40B4-BE49-F238E27FC236}">
                  <a16:creationId xmlns:a16="http://schemas.microsoft.com/office/drawing/2014/main" id="{8A1FC659-DD97-4A78-B203-6DE56BFEBE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3" y="1246"/>
              <a:ext cx="641" cy="387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16" name="Rectangle 228">
              <a:extLst>
                <a:ext uri="{FF2B5EF4-FFF2-40B4-BE49-F238E27FC236}">
                  <a16:creationId xmlns:a16="http://schemas.microsoft.com/office/drawing/2014/main" id="{0FF8550D-83A2-4893-97B7-98D487CF06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5" y="1236"/>
              <a:ext cx="634" cy="379"/>
            </a:xfrm>
            <a:prstGeom prst="rect">
              <a:avLst/>
            </a:prstGeom>
            <a:solidFill>
              <a:srgbClr val="FFCC99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17" name="Rectangle 229">
              <a:extLst>
                <a:ext uri="{FF2B5EF4-FFF2-40B4-BE49-F238E27FC236}">
                  <a16:creationId xmlns:a16="http://schemas.microsoft.com/office/drawing/2014/main" id="{73E90FA7-033F-47CD-9F96-2783BE14C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3" y="1239"/>
              <a:ext cx="274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000000"/>
                  </a:solidFill>
                </a:rPr>
                <a:t>MTDC</a:t>
              </a:r>
              <a:endParaRPr lang="en-US" altLang="en-US"/>
            </a:p>
          </p:txBody>
        </p:sp>
        <p:sp>
          <p:nvSpPr>
            <p:cNvPr id="63718" name="Rectangle 230">
              <a:extLst>
                <a:ext uri="{FF2B5EF4-FFF2-40B4-BE49-F238E27FC236}">
                  <a16:creationId xmlns:a16="http://schemas.microsoft.com/office/drawing/2014/main" id="{B9A7AC1C-7871-46AE-A937-BBBFCBA387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3" y="1333"/>
              <a:ext cx="557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000000"/>
                  </a:solidFill>
                </a:rPr>
                <a:t>Instruction and</a:t>
              </a:r>
              <a:endParaRPr lang="en-US" altLang="en-US"/>
            </a:p>
          </p:txBody>
        </p:sp>
        <p:sp>
          <p:nvSpPr>
            <p:cNvPr id="63719" name="Rectangle 231">
              <a:extLst>
                <a:ext uri="{FF2B5EF4-FFF2-40B4-BE49-F238E27FC236}">
                  <a16:creationId xmlns:a16="http://schemas.microsoft.com/office/drawing/2014/main" id="{94F996D1-877E-4505-B042-3A0CB7DCFB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2" y="1427"/>
              <a:ext cx="50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000000"/>
                  </a:solidFill>
                </a:rPr>
                <a:t>Departmental</a:t>
              </a:r>
              <a:endParaRPr lang="en-US" altLang="en-US"/>
            </a:p>
          </p:txBody>
        </p:sp>
        <p:sp>
          <p:nvSpPr>
            <p:cNvPr id="63720" name="Rectangle 232">
              <a:extLst>
                <a:ext uri="{FF2B5EF4-FFF2-40B4-BE49-F238E27FC236}">
                  <a16:creationId xmlns:a16="http://schemas.microsoft.com/office/drawing/2014/main" id="{DF79E8EB-C4EC-4AD1-9B60-A5F9A4910B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8" y="1520"/>
              <a:ext cx="346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000000"/>
                  </a:solidFill>
                </a:rPr>
                <a:t>Research</a:t>
              </a:r>
              <a:endParaRPr lang="en-US" altLang="en-US"/>
            </a:p>
          </p:txBody>
        </p:sp>
        <p:sp>
          <p:nvSpPr>
            <p:cNvPr id="63721" name="Rectangle 233">
              <a:extLst>
                <a:ext uri="{FF2B5EF4-FFF2-40B4-BE49-F238E27FC236}">
                  <a16:creationId xmlns:a16="http://schemas.microsoft.com/office/drawing/2014/main" id="{18D5BAC5-BCF1-4CC2-B107-0707EDB818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4" y="1810"/>
              <a:ext cx="274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808080"/>
                  </a:solidFill>
                </a:rPr>
                <a:t>MTDC</a:t>
              </a:r>
              <a:endParaRPr lang="en-US" altLang="en-US"/>
            </a:p>
          </p:txBody>
        </p:sp>
        <p:sp>
          <p:nvSpPr>
            <p:cNvPr id="63722" name="Rectangle 234">
              <a:extLst>
                <a:ext uri="{FF2B5EF4-FFF2-40B4-BE49-F238E27FC236}">
                  <a16:creationId xmlns:a16="http://schemas.microsoft.com/office/drawing/2014/main" id="{D79B40BF-A0EC-474E-B996-BDC04CE37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8" y="1904"/>
              <a:ext cx="389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808080"/>
                  </a:solidFill>
                </a:rPr>
                <a:t>Organized</a:t>
              </a:r>
              <a:endParaRPr lang="en-US" altLang="en-US"/>
            </a:p>
          </p:txBody>
        </p:sp>
        <p:sp>
          <p:nvSpPr>
            <p:cNvPr id="63723" name="Rectangle 235">
              <a:extLst>
                <a:ext uri="{FF2B5EF4-FFF2-40B4-BE49-F238E27FC236}">
                  <a16:creationId xmlns:a16="http://schemas.microsoft.com/office/drawing/2014/main" id="{07364649-E4C7-49F1-B13F-4B95E7D65D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9" y="1997"/>
              <a:ext cx="346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808080"/>
                  </a:solidFill>
                </a:rPr>
                <a:t>Research</a:t>
              </a:r>
              <a:endParaRPr lang="en-US" altLang="en-US"/>
            </a:p>
          </p:txBody>
        </p:sp>
        <p:sp>
          <p:nvSpPr>
            <p:cNvPr id="63724" name="Rectangle 236">
              <a:extLst>
                <a:ext uri="{FF2B5EF4-FFF2-40B4-BE49-F238E27FC236}">
                  <a16:creationId xmlns:a16="http://schemas.microsoft.com/office/drawing/2014/main" id="{3791183A-5CCF-4BBB-9173-FF9982CDBE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3" y="1755"/>
              <a:ext cx="641" cy="387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25" name="Rectangle 237">
              <a:extLst>
                <a:ext uri="{FF2B5EF4-FFF2-40B4-BE49-F238E27FC236}">
                  <a16:creationId xmlns:a16="http://schemas.microsoft.com/office/drawing/2014/main" id="{9721B3EF-9FF8-43DF-B4B0-A15D57871A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5" y="1744"/>
              <a:ext cx="634" cy="380"/>
            </a:xfrm>
            <a:prstGeom prst="rect">
              <a:avLst/>
            </a:prstGeom>
            <a:solidFill>
              <a:srgbClr val="FFCC99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26" name="Rectangle 238">
              <a:extLst>
                <a:ext uri="{FF2B5EF4-FFF2-40B4-BE49-F238E27FC236}">
                  <a16:creationId xmlns:a16="http://schemas.microsoft.com/office/drawing/2014/main" id="{F601ABC8-AF46-4C36-9622-418F92DFFE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3" y="1796"/>
              <a:ext cx="274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000000"/>
                  </a:solidFill>
                </a:rPr>
                <a:t>MTDC</a:t>
              </a:r>
              <a:endParaRPr lang="en-US" altLang="en-US"/>
            </a:p>
          </p:txBody>
        </p:sp>
        <p:sp>
          <p:nvSpPr>
            <p:cNvPr id="63727" name="Rectangle 239">
              <a:extLst>
                <a:ext uri="{FF2B5EF4-FFF2-40B4-BE49-F238E27FC236}">
                  <a16:creationId xmlns:a16="http://schemas.microsoft.com/office/drawing/2014/main" id="{B005BD7A-FE80-4747-A2BD-4AEA8ABA20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6" y="1889"/>
              <a:ext cx="389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000000"/>
                  </a:solidFill>
                </a:rPr>
                <a:t>Organized</a:t>
              </a:r>
              <a:endParaRPr lang="en-US" altLang="en-US"/>
            </a:p>
          </p:txBody>
        </p:sp>
        <p:sp>
          <p:nvSpPr>
            <p:cNvPr id="63728" name="Rectangle 240">
              <a:extLst>
                <a:ext uri="{FF2B5EF4-FFF2-40B4-BE49-F238E27FC236}">
                  <a16:creationId xmlns:a16="http://schemas.microsoft.com/office/drawing/2014/main" id="{BA5BD901-7196-46BD-8E11-EF70A751CC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8" y="1983"/>
              <a:ext cx="346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000000"/>
                  </a:solidFill>
                </a:rPr>
                <a:t>Research</a:t>
              </a:r>
              <a:endParaRPr lang="en-US" altLang="en-US"/>
            </a:p>
          </p:txBody>
        </p:sp>
        <p:sp>
          <p:nvSpPr>
            <p:cNvPr id="63729" name="Line 241">
              <a:extLst>
                <a:ext uri="{FF2B5EF4-FFF2-40B4-BE49-F238E27FC236}">
                  <a16:creationId xmlns:a16="http://schemas.microsoft.com/office/drawing/2014/main" id="{57E47387-106D-425B-BBB8-4D49B8862C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0" y="1658"/>
              <a:ext cx="467" cy="1"/>
            </a:xfrm>
            <a:prstGeom prst="line">
              <a:avLst/>
            </a:prstGeom>
            <a:noFill/>
            <a:ln w="7938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30" name="Line 242">
              <a:extLst>
                <a:ext uri="{FF2B5EF4-FFF2-40B4-BE49-F238E27FC236}">
                  <a16:creationId xmlns:a16="http://schemas.microsoft.com/office/drawing/2014/main" id="{A7EEE828-2FF6-413C-ADCF-62EBB52768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0" y="2039"/>
              <a:ext cx="467" cy="1"/>
            </a:xfrm>
            <a:prstGeom prst="line">
              <a:avLst/>
            </a:prstGeom>
            <a:noFill/>
            <a:ln w="7938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31" name="Line 243">
              <a:extLst>
                <a:ext uri="{FF2B5EF4-FFF2-40B4-BE49-F238E27FC236}">
                  <a16:creationId xmlns:a16="http://schemas.microsoft.com/office/drawing/2014/main" id="{AFB705C9-63D1-46A9-B315-7590DB168E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0" y="2463"/>
              <a:ext cx="424" cy="1"/>
            </a:xfrm>
            <a:prstGeom prst="line">
              <a:avLst/>
            </a:prstGeom>
            <a:noFill/>
            <a:ln w="7938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32" name="Line 244">
              <a:extLst>
                <a:ext uri="{FF2B5EF4-FFF2-40B4-BE49-F238E27FC236}">
                  <a16:creationId xmlns:a16="http://schemas.microsoft.com/office/drawing/2014/main" id="{9D9870A4-0AE8-41BF-8DFC-BF96D47C28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0" y="2887"/>
              <a:ext cx="467" cy="1"/>
            </a:xfrm>
            <a:prstGeom prst="line">
              <a:avLst/>
            </a:prstGeom>
            <a:noFill/>
            <a:ln w="7938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33" name="Line 245">
              <a:extLst>
                <a:ext uri="{FF2B5EF4-FFF2-40B4-BE49-F238E27FC236}">
                  <a16:creationId xmlns:a16="http://schemas.microsoft.com/office/drawing/2014/main" id="{617FCD12-A3E9-42AE-A329-BC991FAB2F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0" y="1318"/>
              <a:ext cx="467" cy="1"/>
            </a:xfrm>
            <a:prstGeom prst="line">
              <a:avLst/>
            </a:prstGeom>
            <a:noFill/>
            <a:ln w="7938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34" name="Line 246">
              <a:extLst>
                <a:ext uri="{FF2B5EF4-FFF2-40B4-BE49-F238E27FC236}">
                  <a16:creationId xmlns:a16="http://schemas.microsoft.com/office/drawing/2014/main" id="{49C0EFCD-C08B-43A1-8F52-04A6D7B5FF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0" y="3311"/>
              <a:ext cx="467" cy="1"/>
            </a:xfrm>
            <a:prstGeom prst="line">
              <a:avLst/>
            </a:prstGeom>
            <a:noFill/>
            <a:ln w="7938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35" name="Line 247">
              <a:extLst>
                <a:ext uri="{FF2B5EF4-FFF2-40B4-BE49-F238E27FC236}">
                  <a16:creationId xmlns:a16="http://schemas.microsoft.com/office/drawing/2014/main" id="{2C7899B4-AA9D-41FA-89F0-852D7ED74E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0" y="3735"/>
              <a:ext cx="467" cy="1"/>
            </a:xfrm>
            <a:prstGeom prst="line">
              <a:avLst/>
            </a:prstGeom>
            <a:noFill/>
            <a:ln w="7938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36" name="Rectangle 248">
              <a:extLst>
                <a:ext uri="{FF2B5EF4-FFF2-40B4-BE49-F238E27FC236}">
                  <a16:creationId xmlns:a16="http://schemas.microsoft.com/office/drawing/2014/main" id="{E2176E59-001D-45AA-B1AE-C2E19AA1F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5" y="2384"/>
              <a:ext cx="148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 b="1">
                  <a:solidFill>
                    <a:srgbClr val="808080"/>
                  </a:solidFill>
                </a:rPr>
                <a:t>%</a:t>
              </a:r>
              <a:endParaRPr lang="en-US" altLang="en-US"/>
            </a:p>
          </p:txBody>
        </p:sp>
        <p:sp>
          <p:nvSpPr>
            <p:cNvPr id="63737" name="Rectangle 249">
              <a:extLst>
                <a:ext uri="{FF2B5EF4-FFF2-40B4-BE49-F238E27FC236}">
                  <a16:creationId xmlns:a16="http://schemas.microsoft.com/office/drawing/2014/main" id="{40EC6E22-54D3-4E46-BB51-038055675B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5" y="2348"/>
              <a:ext cx="260" cy="181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38" name="Rectangle 250">
              <a:extLst>
                <a:ext uri="{FF2B5EF4-FFF2-40B4-BE49-F238E27FC236}">
                  <a16:creationId xmlns:a16="http://schemas.microsoft.com/office/drawing/2014/main" id="{196A1245-FA4B-42CC-83FB-620880735C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8" y="2338"/>
              <a:ext cx="252" cy="173"/>
            </a:xfrm>
            <a:prstGeom prst="rect">
              <a:avLst/>
            </a:prstGeom>
            <a:solidFill>
              <a:srgbClr val="CCFFCC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39" name="Rectangle 251">
              <a:extLst>
                <a:ext uri="{FF2B5EF4-FFF2-40B4-BE49-F238E27FC236}">
                  <a16:creationId xmlns:a16="http://schemas.microsoft.com/office/drawing/2014/main" id="{46987BFB-D58C-4F03-B004-82B557EE4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4" y="2370"/>
              <a:ext cx="148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 b="1">
                  <a:solidFill>
                    <a:srgbClr val="000000"/>
                  </a:solidFill>
                </a:rPr>
                <a:t>%</a:t>
              </a:r>
              <a:endParaRPr lang="en-US" altLang="en-US"/>
            </a:p>
          </p:txBody>
        </p:sp>
        <p:sp>
          <p:nvSpPr>
            <p:cNvPr id="63740" name="Rectangle 252">
              <a:extLst>
                <a:ext uri="{FF2B5EF4-FFF2-40B4-BE49-F238E27FC236}">
                  <a16:creationId xmlns:a16="http://schemas.microsoft.com/office/drawing/2014/main" id="{F1BA9FEE-ECD3-4854-9C27-25DC83654B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5" y="1409"/>
              <a:ext cx="148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 b="1">
                  <a:solidFill>
                    <a:srgbClr val="808080"/>
                  </a:solidFill>
                </a:rPr>
                <a:t>%</a:t>
              </a:r>
              <a:endParaRPr lang="en-US" altLang="en-US"/>
            </a:p>
          </p:txBody>
        </p:sp>
        <p:sp>
          <p:nvSpPr>
            <p:cNvPr id="63741" name="Rectangle 253">
              <a:extLst>
                <a:ext uri="{FF2B5EF4-FFF2-40B4-BE49-F238E27FC236}">
                  <a16:creationId xmlns:a16="http://schemas.microsoft.com/office/drawing/2014/main" id="{AD5CF1DE-9F5E-4B26-A799-AE2D03AE2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5" y="1373"/>
              <a:ext cx="260" cy="180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42" name="Rectangle 254">
              <a:extLst>
                <a:ext uri="{FF2B5EF4-FFF2-40B4-BE49-F238E27FC236}">
                  <a16:creationId xmlns:a16="http://schemas.microsoft.com/office/drawing/2014/main" id="{C84AD791-237D-4C02-8D73-3A83CFFADD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8" y="1363"/>
              <a:ext cx="252" cy="172"/>
            </a:xfrm>
            <a:prstGeom prst="rect">
              <a:avLst/>
            </a:prstGeom>
            <a:solidFill>
              <a:srgbClr val="CCFFCC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43" name="Rectangle 255">
              <a:extLst>
                <a:ext uri="{FF2B5EF4-FFF2-40B4-BE49-F238E27FC236}">
                  <a16:creationId xmlns:a16="http://schemas.microsoft.com/office/drawing/2014/main" id="{E892255B-27F5-4D25-AA4D-E0DB389E6B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4" y="1394"/>
              <a:ext cx="148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 b="1">
                  <a:solidFill>
                    <a:srgbClr val="000000"/>
                  </a:solidFill>
                </a:rPr>
                <a:t>%</a:t>
              </a:r>
              <a:endParaRPr lang="en-US" altLang="en-US"/>
            </a:p>
          </p:txBody>
        </p:sp>
        <p:sp>
          <p:nvSpPr>
            <p:cNvPr id="63744" name="Rectangle 256">
              <a:extLst>
                <a:ext uri="{FF2B5EF4-FFF2-40B4-BE49-F238E27FC236}">
                  <a16:creationId xmlns:a16="http://schemas.microsoft.com/office/drawing/2014/main" id="{DCDF300E-4954-481B-946C-1AAEDF122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5" y="1917"/>
              <a:ext cx="148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 b="1">
                  <a:solidFill>
                    <a:srgbClr val="808080"/>
                  </a:solidFill>
                </a:rPr>
                <a:t>%</a:t>
              </a:r>
              <a:endParaRPr lang="en-US" altLang="en-US"/>
            </a:p>
          </p:txBody>
        </p:sp>
        <p:sp>
          <p:nvSpPr>
            <p:cNvPr id="63745" name="Rectangle 257">
              <a:extLst>
                <a:ext uri="{FF2B5EF4-FFF2-40B4-BE49-F238E27FC236}">
                  <a16:creationId xmlns:a16="http://schemas.microsoft.com/office/drawing/2014/main" id="{504C08DC-E01D-4B9B-AC70-574B41B555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5" y="1882"/>
              <a:ext cx="260" cy="180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46" name="Rectangle 258">
              <a:extLst>
                <a:ext uri="{FF2B5EF4-FFF2-40B4-BE49-F238E27FC236}">
                  <a16:creationId xmlns:a16="http://schemas.microsoft.com/office/drawing/2014/main" id="{AEB71CB7-5F81-43F3-A5A5-6265C7139F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8" y="1872"/>
              <a:ext cx="252" cy="172"/>
            </a:xfrm>
            <a:prstGeom prst="rect">
              <a:avLst/>
            </a:prstGeom>
            <a:solidFill>
              <a:srgbClr val="CCFFCC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47" name="Rectangle 259">
              <a:extLst>
                <a:ext uri="{FF2B5EF4-FFF2-40B4-BE49-F238E27FC236}">
                  <a16:creationId xmlns:a16="http://schemas.microsoft.com/office/drawing/2014/main" id="{89E3D6DE-5A7B-4097-97A0-587C50B221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4" y="1903"/>
              <a:ext cx="148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 b="1">
                  <a:solidFill>
                    <a:srgbClr val="000000"/>
                  </a:solidFill>
                </a:rPr>
                <a:t>%</a:t>
              </a:r>
              <a:endParaRPr lang="en-US" altLang="en-US"/>
            </a:p>
          </p:txBody>
        </p:sp>
        <p:sp>
          <p:nvSpPr>
            <p:cNvPr id="63748" name="Rectangle 260">
              <a:extLst>
                <a:ext uri="{FF2B5EF4-FFF2-40B4-BE49-F238E27FC236}">
                  <a16:creationId xmlns:a16="http://schemas.microsoft.com/office/drawing/2014/main" id="{A8E84A85-EF9C-41FB-9310-0A6F48665F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" y="598"/>
              <a:ext cx="553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49" name="Rectangle 261">
              <a:extLst>
                <a:ext uri="{FF2B5EF4-FFF2-40B4-BE49-F238E27FC236}">
                  <a16:creationId xmlns:a16="http://schemas.microsoft.com/office/drawing/2014/main" id="{5CAAABCE-4BED-4981-8E5C-51EC3733F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3" y="627"/>
              <a:ext cx="297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 b="1">
                  <a:solidFill>
                    <a:srgbClr val="000000"/>
                  </a:solidFill>
                </a:rPr>
                <a:t>Cross </a:t>
              </a:r>
              <a:endParaRPr lang="en-US" altLang="en-US"/>
            </a:p>
          </p:txBody>
        </p:sp>
        <p:sp>
          <p:nvSpPr>
            <p:cNvPr id="63750" name="Rectangle 262">
              <a:extLst>
                <a:ext uri="{FF2B5EF4-FFF2-40B4-BE49-F238E27FC236}">
                  <a16:creationId xmlns:a16="http://schemas.microsoft.com/office/drawing/2014/main" id="{B4B658B9-E323-42D4-9FA1-6D87FE451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" y="739"/>
              <a:ext cx="491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 b="1">
                  <a:solidFill>
                    <a:srgbClr val="000000"/>
                  </a:solidFill>
                </a:rPr>
                <a:t>Allocations</a:t>
              </a:r>
              <a:endParaRPr lang="en-US" altLang="en-US"/>
            </a:p>
          </p:txBody>
        </p:sp>
        <p:sp>
          <p:nvSpPr>
            <p:cNvPr id="63751" name="Line 263">
              <a:extLst>
                <a:ext uri="{FF2B5EF4-FFF2-40B4-BE49-F238E27FC236}">
                  <a16:creationId xmlns:a16="http://schemas.microsoft.com/office/drawing/2014/main" id="{4B33217E-80B1-4A9E-A474-55FC56AA6E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7" y="838"/>
              <a:ext cx="4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52" name="Rectangle 264">
              <a:extLst>
                <a:ext uri="{FF2B5EF4-FFF2-40B4-BE49-F238E27FC236}">
                  <a16:creationId xmlns:a16="http://schemas.microsoft.com/office/drawing/2014/main" id="{37243A25-7E04-4863-B767-6DF392DF09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" y="834"/>
              <a:ext cx="440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53" name="Rectangle 265">
              <a:extLst>
                <a:ext uri="{FF2B5EF4-FFF2-40B4-BE49-F238E27FC236}">
                  <a16:creationId xmlns:a16="http://schemas.microsoft.com/office/drawing/2014/main" id="{59414AD3-8F5B-49AD-8ADE-31197F39CF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2" y="598"/>
              <a:ext cx="595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54" name="Rectangle 266">
              <a:extLst>
                <a:ext uri="{FF2B5EF4-FFF2-40B4-BE49-F238E27FC236}">
                  <a16:creationId xmlns:a16="http://schemas.microsoft.com/office/drawing/2014/main" id="{DE22127C-AB60-4E15-AB17-3B59FE47FF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" y="627"/>
              <a:ext cx="420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 b="1">
                  <a:solidFill>
                    <a:srgbClr val="000000"/>
                  </a:solidFill>
                </a:rPr>
                <a:t>F&amp;A       </a:t>
              </a:r>
              <a:endParaRPr lang="en-US" altLang="en-US"/>
            </a:p>
          </p:txBody>
        </p:sp>
        <p:sp>
          <p:nvSpPr>
            <p:cNvPr id="63755" name="Rectangle 267">
              <a:extLst>
                <a:ext uri="{FF2B5EF4-FFF2-40B4-BE49-F238E27FC236}">
                  <a16:creationId xmlns:a16="http://schemas.microsoft.com/office/drawing/2014/main" id="{51332F63-C93A-4B93-8195-AF5A40E7C1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4" y="739"/>
              <a:ext cx="463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 b="1">
                  <a:solidFill>
                    <a:srgbClr val="000000"/>
                  </a:solidFill>
                </a:rPr>
                <a:t>Cost Pools</a:t>
              </a:r>
              <a:endParaRPr lang="en-US" altLang="en-US"/>
            </a:p>
          </p:txBody>
        </p:sp>
        <p:sp>
          <p:nvSpPr>
            <p:cNvPr id="63756" name="Line 268">
              <a:extLst>
                <a:ext uri="{FF2B5EF4-FFF2-40B4-BE49-F238E27FC236}">
                  <a16:creationId xmlns:a16="http://schemas.microsoft.com/office/drawing/2014/main" id="{F63C1D96-6753-4716-90E2-9E30937610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6" y="838"/>
              <a:ext cx="40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57" name="Rectangle 269">
              <a:extLst>
                <a:ext uri="{FF2B5EF4-FFF2-40B4-BE49-F238E27FC236}">
                  <a16:creationId xmlns:a16="http://schemas.microsoft.com/office/drawing/2014/main" id="{8D2F3CC7-81D0-4AD9-B325-9E1A5C4F7A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4" y="834"/>
              <a:ext cx="412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58" name="Rectangle 270">
              <a:extLst>
                <a:ext uri="{FF2B5EF4-FFF2-40B4-BE49-F238E27FC236}">
                  <a16:creationId xmlns:a16="http://schemas.microsoft.com/office/drawing/2014/main" id="{C3276805-412B-444F-A2EA-23546B2A59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8" y="598"/>
              <a:ext cx="553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59" name="Rectangle 271">
              <a:extLst>
                <a:ext uri="{FF2B5EF4-FFF2-40B4-BE49-F238E27FC236}">
                  <a16:creationId xmlns:a16="http://schemas.microsoft.com/office/drawing/2014/main" id="{AA1D8CF7-65D8-4EC7-AB71-5198CCCDB7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2" y="627"/>
              <a:ext cx="479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 b="1">
                  <a:solidFill>
                    <a:srgbClr val="000000"/>
                  </a:solidFill>
                </a:rPr>
                <a:t>Allocation </a:t>
              </a:r>
              <a:endParaRPr lang="en-US" altLang="en-US"/>
            </a:p>
          </p:txBody>
        </p:sp>
        <p:sp>
          <p:nvSpPr>
            <p:cNvPr id="63760" name="Rectangle 272">
              <a:extLst>
                <a:ext uri="{FF2B5EF4-FFF2-40B4-BE49-F238E27FC236}">
                  <a16:creationId xmlns:a16="http://schemas.microsoft.com/office/drawing/2014/main" id="{ACE30AC4-C52D-4BAC-897E-91AB4AD9A3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4" y="739"/>
              <a:ext cx="269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 b="1">
                  <a:solidFill>
                    <a:srgbClr val="000000"/>
                  </a:solidFill>
                </a:rPr>
                <a:t>Bases</a:t>
              </a:r>
              <a:endParaRPr lang="en-US" altLang="en-US"/>
            </a:p>
          </p:txBody>
        </p:sp>
        <p:sp>
          <p:nvSpPr>
            <p:cNvPr id="63761" name="Line 273">
              <a:extLst>
                <a:ext uri="{FF2B5EF4-FFF2-40B4-BE49-F238E27FC236}">
                  <a16:creationId xmlns:a16="http://schemas.microsoft.com/office/drawing/2014/main" id="{637D11D1-97F5-4A8D-8ED4-5DA93C6261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6" y="838"/>
              <a:ext cx="2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62" name="Rectangle 274">
              <a:extLst>
                <a:ext uri="{FF2B5EF4-FFF2-40B4-BE49-F238E27FC236}">
                  <a16:creationId xmlns:a16="http://schemas.microsoft.com/office/drawing/2014/main" id="{1EF1E528-ADA3-428A-AF18-CE78DE6650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4" y="834"/>
              <a:ext cx="221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63" name="Rectangle 275">
              <a:extLst>
                <a:ext uri="{FF2B5EF4-FFF2-40B4-BE49-F238E27FC236}">
                  <a16:creationId xmlns:a16="http://schemas.microsoft.com/office/drawing/2014/main" id="{088D704D-628A-4055-9572-F5F2B0A6CA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598"/>
              <a:ext cx="680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64" name="Rectangle 276">
              <a:extLst>
                <a:ext uri="{FF2B5EF4-FFF2-40B4-BE49-F238E27FC236}">
                  <a16:creationId xmlns:a16="http://schemas.microsoft.com/office/drawing/2014/main" id="{1D5ECEFB-BA22-455F-AEDF-E0038FC2C1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" y="627"/>
              <a:ext cx="518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 b="1">
                  <a:solidFill>
                    <a:srgbClr val="000000"/>
                  </a:solidFill>
                </a:rPr>
                <a:t>F&amp;A Costs </a:t>
              </a:r>
              <a:endParaRPr lang="en-US" altLang="en-US"/>
            </a:p>
          </p:txBody>
        </p:sp>
        <p:sp>
          <p:nvSpPr>
            <p:cNvPr id="63765" name="Rectangle 277">
              <a:extLst>
                <a:ext uri="{FF2B5EF4-FFF2-40B4-BE49-F238E27FC236}">
                  <a16:creationId xmlns:a16="http://schemas.microsoft.com/office/drawing/2014/main" id="{AE15E2B8-588B-4145-9058-C9F514279B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6" y="739"/>
              <a:ext cx="558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 b="1">
                  <a:solidFill>
                    <a:srgbClr val="000000"/>
                  </a:solidFill>
                </a:rPr>
                <a:t>Allocated To</a:t>
              </a:r>
              <a:endParaRPr lang="en-US" altLang="en-US"/>
            </a:p>
          </p:txBody>
        </p:sp>
        <p:sp>
          <p:nvSpPr>
            <p:cNvPr id="63766" name="Line 278">
              <a:extLst>
                <a:ext uri="{FF2B5EF4-FFF2-40B4-BE49-F238E27FC236}">
                  <a16:creationId xmlns:a16="http://schemas.microsoft.com/office/drawing/2014/main" id="{FD79BFCF-EAF9-4759-BCBC-EEC3030516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8" y="838"/>
              <a:ext cx="49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67" name="Rectangle 279">
              <a:extLst>
                <a:ext uri="{FF2B5EF4-FFF2-40B4-BE49-F238E27FC236}">
                  <a16:creationId xmlns:a16="http://schemas.microsoft.com/office/drawing/2014/main" id="{1D2F77AF-C253-4AAB-B0A1-C1D52235FE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6" y="834"/>
              <a:ext cx="504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68" name="Rectangle 280">
              <a:extLst>
                <a:ext uri="{FF2B5EF4-FFF2-40B4-BE49-F238E27FC236}">
                  <a16:creationId xmlns:a16="http://schemas.microsoft.com/office/drawing/2014/main" id="{068E26E8-1947-405E-8FB0-52BBA07B70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6" y="598"/>
              <a:ext cx="595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69" name="Rectangle 281">
              <a:extLst>
                <a:ext uri="{FF2B5EF4-FFF2-40B4-BE49-F238E27FC236}">
                  <a16:creationId xmlns:a16="http://schemas.microsoft.com/office/drawing/2014/main" id="{A6499D8F-892A-4E9C-9C16-1FB8199616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2" y="627"/>
              <a:ext cx="557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 b="1">
                  <a:solidFill>
                    <a:srgbClr val="000000"/>
                  </a:solidFill>
                </a:rPr>
                <a:t>Distribution </a:t>
              </a:r>
              <a:endParaRPr lang="en-US" altLang="en-US"/>
            </a:p>
          </p:txBody>
        </p:sp>
        <p:sp>
          <p:nvSpPr>
            <p:cNvPr id="63770" name="Rectangle 282">
              <a:extLst>
                <a:ext uri="{FF2B5EF4-FFF2-40B4-BE49-F238E27FC236}">
                  <a16:creationId xmlns:a16="http://schemas.microsoft.com/office/drawing/2014/main" id="{25032B68-6186-40A6-BC3A-058E830201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1" y="739"/>
              <a:ext cx="231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 b="1">
                  <a:solidFill>
                    <a:srgbClr val="000000"/>
                  </a:solidFill>
                </a:rPr>
                <a:t>Base</a:t>
              </a:r>
              <a:endParaRPr lang="en-US" altLang="en-US"/>
            </a:p>
          </p:txBody>
        </p:sp>
        <p:sp>
          <p:nvSpPr>
            <p:cNvPr id="63771" name="Line 283">
              <a:extLst>
                <a:ext uri="{FF2B5EF4-FFF2-40B4-BE49-F238E27FC236}">
                  <a16:creationId xmlns:a16="http://schemas.microsoft.com/office/drawing/2014/main" id="{AA356681-03E7-4D46-9A3F-9B9276F36F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2" y="838"/>
              <a:ext cx="18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72" name="Rectangle 284">
              <a:extLst>
                <a:ext uri="{FF2B5EF4-FFF2-40B4-BE49-F238E27FC236}">
                  <a16:creationId xmlns:a16="http://schemas.microsoft.com/office/drawing/2014/main" id="{21BDED3B-4131-4668-8384-3DAD84908A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1" y="834"/>
              <a:ext cx="185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73" name="Rectangle 285">
              <a:extLst>
                <a:ext uri="{FF2B5EF4-FFF2-40B4-BE49-F238E27FC236}">
                  <a16:creationId xmlns:a16="http://schemas.microsoft.com/office/drawing/2014/main" id="{536D050B-3B81-485A-9AAB-DC6E1D72C1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9" y="598"/>
              <a:ext cx="553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74" name="Rectangle 286">
              <a:extLst>
                <a:ext uri="{FF2B5EF4-FFF2-40B4-BE49-F238E27FC236}">
                  <a16:creationId xmlns:a16="http://schemas.microsoft.com/office/drawing/2014/main" id="{F137DFD6-6FBD-4C37-B635-E851CFBA9D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3" y="627"/>
              <a:ext cx="481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 b="1">
                  <a:solidFill>
                    <a:srgbClr val="000000"/>
                  </a:solidFill>
                </a:rPr>
                <a:t>F&amp;A Cost </a:t>
              </a:r>
              <a:endParaRPr lang="en-US" altLang="en-US"/>
            </a:p>
          </p:txBody>
        </p:sp>
        <p:sp>
          <p:nvSpPr>
            <p:cNvPr id="63775" name="Rectangle 287">
              <a:extLst>
                <a:ext uri="{FF2B5EF4-FFF2-40B4-BE49-F238E27FC236}">
                  <a16:creationId xmlns:a16="http://schemas.microsoft.com/office/drawing/2014/main" id="{A8921F4A-CA59-4267-BCB7-F0B654121E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5" y="739"/>
              <a:ext cx="269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 b="1">
                  <a:solidFill>
                    <a:srgbClr val="000000"/>
                  </a:solidFill>
                </a:rPr>
                <a:t>Rates</a:t>
              </a:r>
              <a:endParaRPr lang="en-US" altLang="en-US"/>
            </a:p>
          </p:txBody>
        </p:sp>
        <p:sp>
          <p:nvSpPr>
            <p:cNvPr id="63776" name="Line 288">
              <a:extLst>
                <a:ext uri="{FF2B5EF4-FFF2-40B4-BE49-F238E27FC236}">
                  <a16:creationId xmlns:a16="http://schemas.microsoft.com/office/drawing/2014/main" id="{A217FEC8-7B22-4BE1-B5F0-423DB9DC03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7" y="838"/>
              <a:ext cx="2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77" name="Rectangle 289">
              <a:extLst>
                <a:ext uri="{FF2B5EF4-FFF2-40B4-BE49-F238E27FC236}">
                  <a16:creationId xmlns:a16="http://schemas.microsoft.com/office/drawing/2014/main" id="{2B916C2A-47C9-4C21-8B31-586552310A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5" y="834"/>
              <a:ext cx="221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78" name="Rectangle 290">
              <a:extLst>
                <a:ext uri="{FF2B5EF4-FFF2-40B4-BE49-F238E27FC236}">
                  <a16:creationId xmlns:a16="http://schemas.microsoft.com/office/drawing/2014/main" id="{DDBEFE76-F385-4920-956A-B9097BB1E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0" y="852"/>
              <a:ext cx="469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79" name="Rectangle 291">
              <a:extLst>
                <a:ext uri="{FF2B5EF4-FFF2-40B4-BE49-F238E27FC236}">
                  <a16:creationId xmlns:a16="http://schemas.microsoft.com/office/drawing/2014/main" id="{65732842-9C2D-4319-A43A-9F3F1913AB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0" y="884"/>
              <a:ext cx="304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 b="1">
                  <a:solidFill>
                    <a:srgbClr val="A50021"/>
                  </a:solidFill>
                </a:rPr>
                <a:t>Space</a:t>
              </a:r>
              <a:endParaRPr lang="en-US" altLang="en-US"/>
            </a:p>
          </p:txBody>
        </p:sp>
        <p:sp>
          <p:nvSpPr>
            <p:cNvPr id="63780" name="Rectangle 292">
              <a:extLst>
                <a:ext uri="{FF2B5EF4-FFF2-40B4-BE49-F238E27FC236}">
                  <a16:creationId xmlns:a16="http://schemas.microsoft.com/office/drawing/2014/main" id="{16786539-435B-49D7-94F1-75B9BFA55A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0" y="1149"/>
              <a:ext cx="469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81" name="Rectangle 293">
              <a:extLst>
                <a:ext uri="{FF2B5EF4-FFF2-40B4-BE49-F238E27FC236}">
                  <a16:creationId xmlns:a16="http://schemas.microsoft.com/office/drawing/2014/main" id="{40045F16-B5D5-454A-9528-63102E4BF8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0" y="1181"/>
              <a:ext cx="304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 b="1">
                  <a:solidFill>
                    <a:srgbClr val="A50021"/>
                  </a:solidFill>
                </a:rPr>
                <a:t>Space</a:t>
              </a:r>
              <a:endParaRPr lang="en-US" altLang="en-US"/>
            </a:p>
          </p:txBody>
        </p:sp>
        <p:sp>
          <p:nvSpPr>
            <p:cNvPr id="63782" name="Rectangle 294">
              <a:extLst>
                <a:ext uri="{FF2B5EF4-FFF2-40B4-BE49-F238E27FC236}">
                  <a16:creationId xmlns:a16="http://schemas.microsoft.com/office/drawing/2014/main" id="{1171B11F-1E41-4154-90FD-7C0E333BA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0" y="1488"/>
              <a:ext cx="469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83" name="Rectangle 295">
              <a:extLst>
                <a:ext uri="{FF2B5EF4-FFF2-40B4-BE49-F238E27FC236}">
                  <a16:creationId xmlns:a16="http://schemas.microsoft.com/office/drawing/2014/main" id="{BC8F3807-C804-4FEF-B7BC-1837E3144B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0" y="1520"/>
              <a:ext cx="304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 b="1">
                  <a:solidFill>
                    <a:srgbClr val="A50021"/>
                  </a:solidFill>
                </a:rPr>
                <a:t>Space</a:t>
              </a:r>
              <a:endParaRPr lang="en-US" altLang="en-US"/>
            </a:p>
          </p:txBody>
        </p:sp>
        <p:sp>
          <p:nvSpPr>
            <p:cNvPr id="63784" name="Rectangle 296">
              <a:extLst>
                <a:ext uri="{FF2B5EF4-FFF2-40B4-BE49-F238E27FC236}">
                  <a16:creationId xmlns:a16="http://schemas.microsoft.com/office/drawing/2014/main" id="{6480FE4C-CC94-40F5-86B0-01EC6599C7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0" y="1870"/>
              <a:ext cx="469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85" name="Rectangle 297">
              <a:extLst>
                <a:ext uri="{FF2B5EF4-FFF2-40B4-BE49-F238E27FC236}">
                  <a16:creationId xmlns:a16="http://schemas.microsoft.com/office/drawing/2014/main" id="{7465038B-4153-4536-9A17-8605FB365C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7" y="1902"/>
              <a:ext cx="288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 b="1">
                  <a:solidFill>
                    <a:srgbClr val="A50021"/>
                  </a:solidFill>
                </a:rPr>
                <a:t>MTC</a:t>
              </a:r>
              <a:endParaRPr lang="en-US" altLang="en-US"/>
            </a:p>
          </p:txBody>
        </p:sp>
        <p:sp>
          <p:nvSpPr>
            <p:cNvPr id="63786" name="Rectangle 298">
              <a:extLst>
                <a:ext uri="{FF2B5EF4-FFF2-40B4-BE49-F238E27FC236}">
                  <a16:creationId xmlns:a16="http://schemas.microsoft.com/office/drawing/2014/main" id="{727E69E2-CD3D-4977-BB2C-5AF0B075A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0" y="2294"/>
              <a:ext cx="469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87" name="Rectangle 299">
              <a:extLst>
                <a:ext uri="{FF2B5EF4-FFF2-40B4-BE49-F238E27FC236}">
                  <a16:creationId xmlns:a16="http://schemas.microsoft.com/office/drawing/2014/main" id="{8F3F7742-37F8-4D3E-921A-34B70C882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2" y="2326"/>
              <a:ext cx="364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 b="1">
                  <a:solidFill>
                    <a:srgbClr val="A50021"/>
                  </a:solidFill>
                </a:rPr>
                <a:t>MTDC</a:t>
              </a:r>
              <a:endParaRPr lang="en-US" altLang="en-US"/>
            </a:p>
          </p:txBody>
        </p:sp>
        <p:sp>
          <p:nvSpPr>
            <p:cNvPr id="63788" name="Rectangle 300">
              <a:extLst>
                <a:ext uri="{FF2B5EF4-FFF2-40B4-BE49-F238E27FC236}">
                  <a16:creationId xmlns:a16="http://schemas.microsoft.com/office/drawing/2014/main" id="{4E92C392-59D6-485E-9045-BDF4450467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0" y="2718"/>
              <a:ext cx="469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89" name="Rectangle 301">
              <a:extLst>
                <a:ext uri="{FF2B5EF4-FFF2-40B4-BE49-F238E27FC236}">
                  <a16:creationId xmlns:a16="http://schemas.microsoft.com/office/drawing/2014/main" id="{838CEF68-6F43-4735-A932-8A9E311A25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2" y="2750"/>
              <a:ext cx="364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 b="1">
                  <a:solidFill>
                    <a:srgbClr val="A50021"/>
                  </a:solidFill>
                </a:rPr>
                <a:t>MTDC</a:t>
              </a:r>
              <a:endParaRPr lang="en-US" altLang="en-US"/>
            </a:p>
          </p:txBody>
        </p:sp>
        <p:sp>
          <p:nvSpPr>
            <p:cNvPr id="63790" name="Rectangle 302">
              <a:extLst>
                <a:ext uri="{FF2B5EF4-FFF2-40B4-BE49-F238E27FC236}">
                  <a16:creationId xmlns:a16="http://schemas.microsoft.com/office/drawing/2014/main" id="{53E5C51E-9552-40A2-9685-F0B9368838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6" y="3142"/>
              <a:ext cx="637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91" name="Rectangle 303">
              <a:extLst>
                <a:ext uri="{FF2B5EF4-FFF2-40B4-BE49-F238E27FC236}">
                  <a16:creationId xmlns:a16="http://schemas.microsoft.com/office/drawing/2014/main" id="{0F2A550F-3067-45EF-858C-F9D194BC4C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1" y="3174"/>
              <a:ext cx="525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 b="1">
                  <a:solidFill>
                    <a:srgbClr val="A50021"/>
                  </a:solidFill>
                </a:rPr>
                <a:t>Pop/FTE   </a:t>
              </a:r>
              <a:endParaRPr lang="en-US" altLang="en-US"/>
            </a:p>
          </p:txBody>
        </p:sp>
        <p:sp>
          <p:nvSpPr>
            <p:cNvPr id="63792" name="Rectangle 304">
              <a:extLst>
                <a:ext uri="{FF2B5EF4-FFF2-40B4-BE49-F238E27FC236}">
                  <a16:creationId xmlns:a16="http://schemas.microsoft.com/office/drawing/2014/main" id="{C2E4E503-5673-4D27-AC2F-D92495F295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0" y="3566"/>
              <a:ext cx="469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93" name="Rectangle 305">
              <a:extLst>
                <a:ext uri="{FF2B5EF4-FFF2-40B4-BE49-F238E27FC236}">
                  <a16:creationId xmlns:a16="http://schemas.microsoft.com/office/drawing/2014/main" id="{A5223501-1304-409C-816E-C1022BCF3A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8" y="3598"/>
              <a:ext cx="29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 b="1">
                  <a:solidFill>
                    <a:srgbClr val="A50021"/>
                  </a:solidFill>
                </a:rPr>
                <a:t>Instruc</a:t>
              </a:r>
              <a:endParaRPr lang="en-US" altLang="en-US"/>
            </a:p>
          </p:txBody>
        </p:sp>
        <p:sp>
          <p:nvSpPr>
            <p:cNvPr id="63794" name="Rectangle 306">
              <a:extLst>
                <a:ext uri="{FF2B5EF4-FFF2-40B4-BE49-F238E27FC236}">
                  <a16:creationId xmlns:a16="http://schemas.microsoft.com/office/drawing/2014/main" id="{7F9E31E0-1296-43A2-9DD8-70FC16B053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4" y="1361"/>
              <a:ext cx="171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95" name="Rectangle 307">
              <a:extLst>
                <a:ext uri="{FF2B5EF4-FFF2-40B4-BE49-F238E27FC236}">
                  <a16:creationId xmlns:a16="http://schemas.microsoft.com/office/drawing/2014/main" id="{6D18C22B-FF24-43CD-BEBF-605C9AE23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5" y="1395"/>
              <a:ext cx="101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>
                  <a:solidFill>
                    <a:srgbClr val="A50021"/>
                  </a:solidFill>
                </a:rPr>
                <a:t>=</a:t>
              </a:r>
              <a:endParaRPr lang="en-US" altLang="en-US"/>
            </a:p>
          </p:txBody>
        </p:sp>
        <p:sp>
          <p:nvSpPr>
            <p:cNvPr id="63796" name="Rectangle 308">
              <a:extLst>
                <a:ext uri="{FF2B5EF4-FFF2-40B4-BE49-F238E27FC236}">
                  <a16:creationId xmlns:a16="http://schemas.microsoft.com/office/drawing/2014/main" id="{1C60E85C-46C5-45DA-939F-EAFC9690D2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4" y="1870"/>
              <a:ext cx="171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97" name="Rectangle 309">
              <a:extLst>
                <a:ext uri="{FF2B5EF4-FFF2-40B4-BE49-F238E27FC236}">
                  <a16:creationId xmlns:a16="http://schemas.microsoft.com/office/drawing/2014/main" id="{02B3A705-D528-41E7-98DB-57D082E286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5" y="1904"/>
              <a:ext cx="101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>
                  <a:solidFill>
                    <a:srgbClr val="A50021"/>
                  </a:solidFill>
                </a:rPr>
                <a:t>=</a:t>
              </a:r>
              <a:endParaRPr lang="en-US" altLang="en-US"/>
            </a:p>
          </p:txBody>
        </p:sp>
        <p:sp>
          <p:nvSpPr>
            <p:cNvPr id="63798" name="Rectangle 310">
              <a:extLst>
                <a:ext uri="{FF2B5EF4-FFF2-40B4-BE49-F238E27FC236}">
                  <a16:creationId xmlns:a16="http://schemas.microsoft.com/office/drawing/2014/main" id="{C876986C-9859-46B2-8FDD-D4A7C62BB9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4" y="2336"/>
              <a:ext cx="171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99" name="Rectangle 311">
              <a:extLst>
                <a:ext uri="{FF2B5EF4-FFF2-40B4-BE49-F238E27FC236}">
                  <a16:creationId xmlns:a16="http://schemas.microsoft.com/office/drawing/2014/main" id="{2EA62748-7496-443E-99F7-AF993E323B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5" y="2370"/>
              <a:ext cx="101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>
                  <a:solidFill>
                    <a:srgbClr val="A50021"/>
                  </a:solidFill>
                </a:rPr>
                <a:t>=</a:t>
              </a:r>
              <a:endParaRPr lang="en-US" altLang="en-US"/>
            </a:p>
          </p:txBody>
        </p:sp>
        <p:sp>
          <p:nvSpPr>
            <p:cNvPr id="63800" name="Rectangle 312">
              <a:extLst>
                <a:ext uri="{FF2B5EF4-FFF2-40B4-BE49-F238E27FC236}">
                  <a16:creationId xmlns:a16="http://schemas.microsoft.com/office/drawing/2014/main" id="{7D06DE5A-BB97-4EC4-8CC5-B9F2A7C3F1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9" y="3111"/>
              <a:ext cx="5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800">
                  <a:solidFill>
                    <a:srgbClr val="808080"/>
                  </a:solidFill>
                </a:rPr>
                <a:t>1</a:t>
              </a:r>
              <a:endParaRPr lang="en-US" altLang="en-US"/>
            </a:p>
          </p:txBody>
        </p:sp>
        <p:sp>
          <p:nvSpPr>
            <p:cNvPr id="63801" name="Rectangle 313">
              <a:extLst>
                <a:ext uri="{FF2B5EF4-FFF2-40B4-BE49-F238E27FC236}">
                  <a16:creationId xmlns:a16="http://schemas.microsoft.com/office/drawing/2014/main" id="{65078165-166A-4FCC-99E8-E4B4DB0621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6" y="3108"/>
              <a:ext cx="936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>
                  <a:solidFill>
                    <a:srgbClr val="808080"/>
                  </a:solidFill>
                </a:rPr>
                <a:t>Population including </a:t>
              </a:r>
              <a:endParaRPr lang="en-US" altLang="en-US"/>
            </a:p>
          </p:txBody>
        </p:sp>
        <p:sp>
          <p:nvSpPr>
            <p:cNvPr id="63802" name="Rectangle 314">
              <a:extLst>
                <a:ext uri="{FF2B5EF4-FFF2-40B4-BE49-F238E27FC236}">
                  <a16:creationId xmlns:a16="http://schemas.microsoft.com/office/drawing/2014/main" id="{8B9DC7BB-7A00-4E53-8087-585657E73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3" y="3227"/>
              <a:ext cx="1173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>
                  <a:solidFill>
                    <a:srgbClr val="808080"/>
                  </a:solidFill>
                </a:rPr>
                <a:t>students/FTE of employees</a:t>
              </a:r>
              <a:endParaRPr lang="en-US" altLang="en-US"/>
            </a:p>
          </p:txBody>
        </p:sp>
        <p:sp>
          <p:nvSpPr>
            <p:cNvPr id="63803" name="Rectangle 315">
              <a:extLst>
                <a:ext uri="{FF2B5EF4-FFF2-40B4-BE49-F238E27FC236}">
                  <a16:creationId xmlns:a16="http://schemas.microsoft.com/office/drawing/2014/main" id="{0FC76A88-F51C-4014-96CB-07B1BFB3FB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9" y="3406"/>
              <a:ext cx="5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800">
                  <a:solidFill>
                    <a:srgbClr val="808080"/>
                  </a:solidFill>
                </a:rPr>
                <a:t>2</a:t>
              </a:r>
              <a:endParaRPr lang="en-US" altLang="en-US"/>
            </a:p>
          </p:txBody>
        </p:sp>
        <p:sp>
          <p:nvSpPr>
            <p:cNvPr id="63804" name="Rectangle 316">
              <a:extLst>
                <a:ext uri="{FF2B5EF4-FFF2-40B4-BE49-F238E27FC236}">
                  <a16:creationId xmlns:a16="http://schemas.microsoft.com/office/drawing/2014/main" id="{71E6B30A-3C53-4596-9B8E-7A6504351C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6" y="3403"/>
              <a:ext cx="1207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>
                  <a:solidFill>
                    <a:srgbClr val="808080"/>
                  </a:solidFill>
                </a:rPr>
                <a:t>Generally allocated to the    </a:t>
              </a:r>
              <a:endParaRPr lang="en-US" altLang="en-US"/>
            </a:p>
          </p:txBody>
        </p:sp>
        <p:sp>
          <p:nvSpPr>
            <p:cNvPr id="63805" name="Rectangle 317">
              <a:extLst>
                <a:ext uri="{FF2B5EF4-FFF2-40B4-BE49-F238E27FC236}">
                  <a16:creationId xmlns:a16="http://schemas.microsoft.com/office/drawing/2014/main" id="{38250DBF-CE9B-4EFA-886F-3F67618808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3" y="3522"/>
              <a:ext cx="866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>
                  <a:solidFill>
                    <a:srgbClr val="808080"/>
                  </a:solidFill>
                </a:rPr>
                <a:t>Instruction function</a:t>
              </a:r>
              <a:endParaRPr lang="en-US" altLang="en-US"/>
            </a:p>
          </p:txBody>
        </p:sp>
        <p:sp>
          <p:nvSpPr>
            <p:cNvPr id="63806" name="Rectangle 318">
              <a:extLst>
                <a:ext uri="{FF2B5EF4-FFF2-40B4-BE49-F238E27FC236}">
                  <a16:creationId xmlns:a16="http://schemas.microsoft.com/office/drawing/2014/main" id="{B3FFAE79-FBED-443A-ADC4-096A6F9C5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1" y="3067"/>
              <a:ext cx="1321" cy="599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807" name="Rectangle 319">
              <a:extLst>
                <a:ext uri="{FF2B5EF4-FFF2-40B4-BE49-F238E27FC236}">
                  <a16:creationId xmlns:a16="http://schemas.microsoft.com/office/drawing/2014/main" id="{B784185D-E5A4-4602-86A0-5A6CD1333B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6" y="3060"/>
              <a:ext cx="1310" cy="587"/>
            </a:xfrm>
            <a:prstGeom prst="rect">
              <a:avLst/>
            </a:prstGeom>
            <a:solidFill>
              <a:srgbClr val="FFCC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08" name="Rectangle 320">
              <a:extLst>
                <a:ext uri="{FF2B5EF4-FFF2-40B4-BE49-F238E27FC236}">
                  <a16:creationId xmlns:a16="http://schemas.microsoft.com/office/drawing/2014/main" id="{CFBD8480-FB2C-44C8-8502-190DCE99DF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8" y="3097"/>
              <a:ext cx="5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800">
                  <a:solidFill>
                    <a:srgbClr val="000000"/>
                  </a:solidFill>
                </a:rPr>
                <a:t>1</a:t>
              </a:r>
              <a:endParaRPr lang="en-US" altLang="en-US"/>
            </a:p>
          </p:txBody>
        </p:sp>
        <p:sp>
          <p:nvSpPr>
            <p:cNvPr id="63809" name="Rectangle 321">
              <a:extLst>
                <a:ext uri="{FF2B5EF4-FFF2-40B4-BE49-F238E27FC236}">
                  <a16:creationId xmlns:a16="http://schemas.microsoft.com/office/drawing/2014/main" id="{3A4CBB39-3F01-4750-8F49-5E29F41D27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5" y="3094"/>
              <a:ext cx="936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>
                  <a:solidFill>
                    <a:srgbClr val="000000"/>
                  </a:solidFill>
                </a:rPr>
                <a:t>Population including </a:t>
              </a:r>
              <a:endParaRPr lang="en-US" altLang="en-US"/>
            </a:p>
          </p:txBody>
        </p:sp>
        <p:sp>
          <p:nvSpPr>
            <p:cNvPr id="63810" name="Rectangle 322">
              <a:extLst>
                <a:ext uri="{FF2B5EF4-FFF2-40B4-BE49-F238E27FC236}">
                  <a16:creationId xmlns:a16="http://schemas.microsoft.com/office/drawing/2014/main" id="{7C3C1DF8-38E2-49DD-8B07-4117A351AD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2" y="3213"/>
              <a:ext cx="1173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>
                  <a:solidFill>
                    <a:srgbClr val="000000"/>
                  </a:solidFill>
                </a:rPr>
                <a:t>students/FTE of employees</a:t>
              </a:r>
              <a:endParaRPr lang="en-US" altLang="en-US"/>
            </a:p>
          </p:txBody>
        </p:sp>
        <p:sp>
          <p:nvSpPr>
            <p:cNvPr id="63811" name="Rectangle 323">
              <a:extLst>
                <a:ext uri="{FF2B5EF4-FFF2-40B4-BE49-F238E27FC236}">
                  <a16:creationId xmlns:a16="http://schemas.microsoft.com/office/drawing/2014/main" id="{F00A4DE2-1A76-46F6-8A7A-A7A4D75AFA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8" y="3392"/>
              <a:ext cx="5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800">
                  <a:solidFill>
                    <a:srgbClr val="000000"/>
                  </a:solidFill>
                </a:rPr>
                <a:t>2</a:t>
              </a:r>
              <a:endParaRPr lang="en-US" altLang="en-US"/>
            </a:p>
          </p:txBody>
        </p:sp>
        <p:sp>
          <p:nvSpPr>
            <p:cNvPr id="63812" name="Rectangle 324">
              <a:extLst>
                <a:ext uri="{FF2B5EF4-FFF2-40B4-BE49-F238E27FC236}">
                  <a16:creationId xmlns:a16="http://schemas.microsoft.com/office/drawing/2014/main" id="{436E82C2-25A4-4997-AB8B-30EAC6F9C5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5" y="3389"/>
              <a:ext cx="1207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>
                  <a:solidFill>
                    <a:srgbClr val="000000"/>
                  </a:solidFill>
                </a:rPr>
                <a:t>Generally allocated to the    </a:t>
              </a:r>
              <a:endParaRPr lang="en-US" altLang="en-US"/>
            </a:p>
          </p:txBody>
        </p:sp>
        <p:sp>
          <p:nvSpPr>
            <p:cNvPr id="63813" name="Rectangle 325">
              <a:extLst>
                <a:ext uri="{FF2B5EF4-FFF2-40B4-BE49-F238E27FC236}">
                  <a16:creationId xmlns:a16="http://schemas.microsoft.com/office/drawing/2014/main" id="{824E8270-A9F5-45BE-B20B-EBDF06062B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2" y="3508"/>
              <a:ext cx="866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>
                  <a:solidFill>
                    <a:srgbClr val="000000"/>
                  </a:solidFill>
                </a:rPr>
                <a:t>Instruction function</a:t>
              </a:r>
              <a:endParaRPr lang="en-US" altLang="en-US"/>
            </a:p>
          </p:txBody>
        </p:sp>
        <p:sp>
          <p:nvSpPr>
            <p:cNvPr id="63814" name="Rectangle 326">
              <a:extLst>
                <a:ext uri="{FF2B5EF4-FFF2-40B4-BE49-F238E27FC236}">
                  <a16:creationId xmlns:a16="http://schemas.microsoft.com/office/drawing/2014/main" id="{12866A36-E723-4E60-BE15-F154A87FA0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1" y="1318"/>
              <a:ext cx="172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815" name="Rectangle 327">
              <a:extLst>
                <a:ext uri="{FF2B5EF4-FFF2-40B4-BE49-F238E27FC236}">
                  <a16:creationId xmlns:a16="http://schemas.microsoft.com/office/drawing/2014/main" id="{2E647DA4-D16E-4588-8536-721BC32BB1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2" y="1354"/>
              <a:ext cx="8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>
                  <a:solidFill>
                    <a:srgbClr val="000000"/>
                  </a:solidFill>
                </a:rPr>
                <a:t>/</a:t>
              </a:r>
              <a:endParaRPr lang="en-US" altLang="en-US"/>
            </a:p>
          </p:txBody>
        </p:sp>
        <p:sp>
          <p:nvSpPr>
            <p:cNvPr id="63816" name="Rectangle 328">
              <a:extLst>
                <a:ext uri="{FF2B5EF4-FFF2-40B4-BE49-F238E27FC236}">
                  <a16:creationId xmlns:a16="http://schemas.microsoft.com/office/drawing/2014/main" id="{FBA118A8-E418-4B5F-A36D-DB47E1D124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1" y="1827"/>
              <a:ext cx="172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817" name="Rectangle 329">
              <a:extLst>
                <a:ext uri="{FF2B5EF4-FFF2-40B4-BE49-F238E27FC236}">
                  <a16:creationId xmlns:a16="http://schemas.microsoft.com/office/drawing/2014/main" id="{8BAC4DD9-1237-4E8B-8B18-09AAE181BD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2" y="1863"/>
              <a:ext cx="8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>
                  <a:solidFill>
                    <a:srgbClr val="000000"/>
                  </a:solidFill>
                </a:rPr>
                <a:t>/</a:t>
              </a:r>
              <a:endParaRPr lang="en-US" altLang="en-US"/>
            </a:p>
          </p:txBody>
        </p:sp>
        <p:sp>
          <p:nvSpPr>
            <p:cNvPr id="63818" name="Rectangle 330">
              <a:extLst>
                <a:ext uri="{FF2B5EF4-FFF2-40B4-BE49-F238E27FC236}">
                  <a16:creationId xmlns:a16="http://schemas.microsoft.com/office/drawing/2014/main" id="{C2DC5521-D897-4A01-A1F6-11AABC45A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1" y="2336"/>
              <a:ext cx="172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819" name="Rectangle 331">
              <a:extLst>
                <a:ext uri="{FF2B5EF4-FFF2-40B4-BE49-F238E27FC236}">
                  <a16:creationId xmlns:a16="http://schemas.microsoft.com/office/drawing/2014/main" id="{72D95EA1-ED26-4AAD-9025-AAA912435F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2" y="2371"/>
              <a:ext cx="8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>
                  <a:solidFill>
                    <a:srgbClr val="000000"/>
                  </a:solidFill>
                </a:rPr>
                <a:t>/</a:t>
              </a:r>
              <a:endParaRPr lang="en-US" altLang="en-US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52FC3246-88D9-47C0-8477-AF77721933A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62000" y="-1143000"/>
            <a:ext cx="8153400" cy="114300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dirty="0"/>
              <a:t>Facilities &amp; Administrative Cost Calculation - Overview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0D51A-74D5-4DD4-9501-5B9A1C9C94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99F8F1-C211-466B-85A6-F0100069A23E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8F8F98D4-1E46-4463-B1E4-C73C4D2D56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2362200"/>
            <a:ext cx="8001000" cy="4191000"/>
          </a:xfrm>
        </p:spPr>
        <p:txBody>
          <a:bodyPr/>
          <a:lstStyle/>
          <a:p>
            <a:r>
              <a:rPr lang="en-US" altLang="en-US" sz="2400" dirty="0"/>
              <a:t>Why? Because F&amp;A recovery funds our research investment and a portion is returned to depts and units</a:t>
            </a:r>
          </a:p>
          <a:p>
            <a:r>
              <a:rPr lang="en-US" altLang="en-US" sz="2400" dirty="0"/>
              <a:t>Correct charges to correct cost centers/projects</a:t>
            </a:r>
          </a:p>
          <a:p>
            <a:r>
              <a:rPr lang="en-US" altLang="en-US" sz="2400" dirty="0"/>
              <a:t>Accurate account codes in FITC—financial system</a:t>
            </a:r>
          </a:p>
          <a:p>
            <a:r>
              <a:rPr lang="en-US" altLang="en-US" sz="2400" dirty="0"/>
              <a:t>Accurate funding and amounts in HR Pay—payroll system</a:t>
            </a:r>
          </a:p>
          <a:p>
            <a:r>
              <a:rPr lang="en-US" altLang="en-US" sz="2400" dirty="0"/>
              <a:t>Equipment inventory—our weakest F&amp;A area</a:t>
            </a:r>
          </a:p>
          <a:p>
            <a:r>
              <a:rPr lang="en-US" altLang="en-US" sz="2400" dirty="0"/>
              <a:t>Space Survey—redesigned, robust reporting, a joint effort between departments/units, Space Management, and Financial Reporting Services</a:t>
            </a:r>
          </a:p>
        </p:txBody>
      </p:sp>
      <p:sp>
        <p:nvSpPr>
          <p:cNvPr id="57349" name="AutoShape 5">
            <a:extLst>
              <a:ext uri="{FF2B5EF4-FFF2-40B4-BE49-F238E27FC236}">
                <a16:creationId xmlns:a16="http://schemas.microsoft.com/office/drawing/2014/main" id="{8E655EDF-726E-4833-B832-56053934F0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Every Action Matters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DC837C0-084F-46A3-8BBF-B66B4BD651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1E7930-E2FB-4C63-9E3E-0219682CBB33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64514" name="AutoShape 2">
            <a:extLst>
              <a:ext uri="{FF2B5EF4-FFF2-40B4-BE49-F238E27FC236}">
                <a16:creationId xmlns:a16="http://schemas.microsoft.com/office/drawing/2014/main" id="{E0966E45-2793-4E2D-8530-B07BBF5361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r>
              <a:rPr lang="en-US" altLang="en-US"/>
              <a:t>Contact 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5BE188B4-C4DB-4044-83C9-38110748F5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2000" dirty="0"/>
              <a:t>Brad Barker, Financial Analyst</a:t>
            </a:r>
          </a:p>
          <a:p>
            <a:pPr marL="0" indent="0">
              <a:buNone/>
            </a:pPr>
            <a:r>
              <a:rPr lang="en-US" altLang="en-US" sz="2000" dirty="0"/>
              <a:t>Strong Hall, Suite 225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 dirty="0"/>
              <a:t>785-864-5573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 dirty="0">
                <a:hlinkClick r:id="rId2"/>
              </a:rPr>
              <a:t>barker@ku.edu</a:t>
            </a:r>
            <a:endParaRPr lang="en-US" altLang="en-US" sz="2000" dirty="0"/>
          </a:p>
          <a:p>
            <a:pPr>
              <a:buFont typeface="Wingdings" panose="05000000000000000000" pitchFamily="2" charset="2"/>
              <a:buNone/>
            </a:pPr>
            <a:endParaRPr lang="en-US" altLang="en-US" sz="20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 dirty="0"/>
              <a:t>Jeff Hunter, Director of Financial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 dirty="0"/>
              <a:t>	Reporting Services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 dirty="0"/>
              <a:t>Strong Hall, Suite 223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 dirty="0"/>
              <a:t>785-864-1136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 dirty="0">
                <a:hlinkClick r:id="rId3"/>
              </a:rPr>
              <a:t>jeff.hunter@ku.edu</a:t>
            </a:r>
            <a:endParaRPr lang="en-US" altLang="en-US" sz="2000" dirty="0"/>
          </a:p>
        </p:txBody>
      </p:sp>
      <p:pic>
        <p:nvPicPr>
          <p:cNvPr id="64516" name="Picture 4">
            <a:extLst>
              <a:ext uri="{FF2B5EF4-FFF2-40B4-BE49-F238E27FC236}">
                <a16:creationId xmlns:a16="http://schemas.microsoft.com/office/drawing/2014/main" id="{C74D5E45-C9AC-44B2-BED0-2816B0E07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6250"/>
          <a:stretch>
            <a:fillRect/>
          </a:stretch>
        </p:blipFill>
        <p:spPr bwMode="auto">
          <a:xfrm>
            <a:off x="6400800" y="3124200"/>
            <a:ext cx="2112963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906C5E-5EBD-4302-8661-383DA90C39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0E8D16-D689-4B4A-9139-72FF02FC96B0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24578" name="AutoShape 2">
            <a:extLst>
              <a:ext uri="{FF2B5EF4-FFF2-40B4-BE49-F238E27FC236}">
                <a16:creationId xmlns:a16="http://schemas.microsoft.com/office/drawing/2014/main" id="{67D53293-6F22-49EA-95B0-03B51B296A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848600" cy="1143000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90488" tIns="44450" rIns="90488" bIns="44450" anchor="ctr"/>
          <a:lstStyle/>
          <a:p>
            <a:r>
              <a:rPr lang="en-US" altLang="en-US"/>
              <a:t>Definition: Instruction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E8CCE79F-E8ED-4F55-9B54-9009CF3DBD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/>
              <a:t>The teaching and training activities of an institution, whether they are for credit or on a non-credit basis.</a:t>
            </a:r>
            <a:br>
              <a:rPr lang="en-US" altLang="en-US"/>
            </a:br>
            <a:r>
              <a:rPr lang="en-US" altLang="en-US"/>
              <a:t>	Includes departmental research</a:t>
            </a:r>
          </a:p>
          <a:p>
            <a:r>
              <a:rPr lang="en-US" altLang="en-US"/>
              <a:t>Departmental research:  Development and scholarly activities that are not separately budgeted and accounted for.</a:t>
            </a:r>
          </a:p>
          <a:p>
            <a:pPr lvl="1"/>
            <a:endParaRPr lang="en-US" altLang="en-US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21E6F4-EF75-48DE-8A57-CE92409354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5E84BD-E33B-49D1-9F28-B05D23ED78A8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26626" name="AutoShape 2">
            <a:extLst>
              <a:ext uri="{FF2B5EF4-FFF2-40B4-BE49-F238E27FC236}">
                <a16:creationId xmlns:a16="http://schemas.microsoft.com/office/drawing/2014/main" id="{1592C260-DE2B-4820-9485-F8BDC59D54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90488" tIns="44450" rIns="90488" bIns="44450" anchor="ctr"/>
          <a:lstStyle/>
          <a:p>
            <a:r>
              <a:rPr lang="en-US" altLang="en-US"/>
              <a:t>Definition: Organized Research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81C72624-5755-44BA-B365-59BF5EB4D1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2708275"/>
            <a:ext cx="8001000" cy="3387725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/>
              <a:t>All research and development activities of an institution that are separately budgeted and accounted for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3D78B-9BE5-4834-84C1-8CE177CCB7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105063-73C6-4293-B5EF-029198A883E8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27650" name="AutoShape 2">
            <a:extLst>
              <a:ext uri="{FF2B5EF4-FFF2-40B4-BE49-F238E27FC236}">
                <a16:creationId xmlns:a16="http://schemas.microsoft.com/office/drawing/2014/main" id="{B7C3B60E-D454-43F6-833F-8718BFA4CD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696200" cy="1143000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r>
              <a:rPr lang="en-US" altLang="en-US"/>
              <a:t>Organized Research Includes: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74B38424-C218-48D0-B4B2-1512DEAF07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2514600"/>
            <a:ext cx="7924800" cy="4876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dirty="0"/>
              <a:t>Sponsored Research means all research and development activities that are sponsored by Federal and non-Federal agencies.  This includes training individuals in research techniques</a:t>
            </a:r>
          </a:p>
          <a:p>
            <a:endParaRPr lang="en-US" altLang="en-US" sz="700" dirty="0"/>
          </a:p>
          <a:p>
            <a:r>
              <a:rPr lang="en-US" altLang="en-US" dirty="0"/>
              <a:t>University research activities are separately budgeted and accounted for using institutional funds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68493C-FAA7-4FEE-B9EC-3A549B443A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0406D4-281A-402D-A657-5412017B343A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28674" name="AutoShape 2">
            <a:extLst>
              <a:ext uri="{FF2B5EF4-FFF2-40B4-BE49-F238E27FC236}">
                <a16:creationId xmlns:a16="http://schemas.microsoft.com/office/drawing/2014/main" id="{12465E24-BC7F-4C28-B92C-6B88613770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685800"/>
            <a:ext cx="7696200" cy="1219200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r>
              <a:rPr lang="en-US" altLang="en-US"/>
              <a:t>Definition: Other Sponsored Activity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E8BB0354-1A0D-4F5D-AD84-52F79F2F36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2432050"/>
            <a:ext cx="8001000" cy="366395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/>
              <a:t>Programs and projects financed by Federal and non-Federal agencies that involve work other than instruction and organized research.  (e.g... health service and community service programs)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683FB8-7CD6-45DE-B189-526504528A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56C158-0093-4284-B9B4-BB8D2AC03B23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29698" name="AutoShape 2">
            <a:extLst>
              <a:ext uri="{FF2B5EF4-FFF2-40B4-BE49-F238E27FC236}">
                <a16:creationId xmlns:a16="http://schemas.microsoft.com/office/drawing/2014/main" id="{2E946E1A-D9D3-4B82-84FC-874320A4DF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685800"/>
            <a:ext cx="7696200" cy="1295400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r>
              <a:rPr lang="en-US" altLang="en-US"/>
              <a:t>Definition: Other Institutional Activities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A0DCBAF7-5FE0-4705-88E1-644A7044EF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b="1"/>
              <a:t>Activities such as operation of:</a:t>
            </a:r>
            <a:endParaRPr lang="en-US" altLang="en-US"/>
          </a:p>
          <a:p>
            <a:pPr lvl="1"/>
            <a:r>
              <a:rPr lang="en-US" altLang="en-US"/>
              <a:t>residence halls</a:t>
            </a:r>
          </a:p>
          <a:p>
            <a:pPr lvl="1"/>
            <a:r>
              <a:rPr lang="en-US" altLang="en-US"/>
              <a:t>student unions</a:t>
            </a:r>
          </a:p>
          <a:p>
            <a:pPr lvl="1"/>
            <a:r>
              <a:rPr lang="en-US" altLang="en-US"/>
              <a:t>athletics</a:t>
            </a:r>
          </a:p>
          <a:p>
            <a:pPr lvl="1"/>
            <a:r>
              <a:rPr lang="en-US" altLang="en-US"/>
              <a:t>bookstores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45D0A8-6CB4-4AB7-9C37-8888715A3C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4A6038-7DAB-492F-A222-ABFD6A0D03EC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30722" name="AutoShape 2">
            <a:extLst>
              <a:ext uri="{FF2B5EF4-FFF2-40B4-BE49-F238E27FC236}">
                <a16:creationId xmlns:a16="http://schemas.microsoft.com/office/drawing/2014/main" id="{4AAD2152-D07C-430E-B888-1D35185328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772400" cy="1143000"/>
          </a:xfrm>
        </p:spPr>
        <p:txBody>
          <a:bodyPr/>
          <a:lstStyle/>
          <a:p>
            <a:r>
              <a:rPr lang="en-US" altLang="en-US"/>
              <a:t>Distribution of F&amp;A Costs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5BB84329-94DA-4EEC-B6EC-88D783CAE4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2362200"/>
            <a:ext cx="7772400" cy="3962400"/>
          </a:xfrm>
        </p:spPr>
        <p:txBody>
          <a:bodyPr/>
          <a:lstStyle/>
          <a:p>
            <a:r>
              <a:rPr lang="en-US" altLang="en-US" b="1"/>
              <a:t>Distribution is proportional to function within the University</a:t>
            </a:r>
            <a:endParaRPr lang="en-US" altLang="en-US"/>
          </a:p>
          <a:p>
            <a:endParaRPr lang="en-US" altLang="en-US" sz="1800"/>
          </a:p>
          <a:p>
            <a:r>
              <a:rPr lang="en-US" altLang="en-US" b="1"/>
              <a:t>Appropriate distribution base:</a:t>
            </a:r>
            <a:endParaRPr lang="en-US" altLang="en-US"/>
          </a:p>
          <a:p>
            <a:pPr lvl="1"/>
            <a:r>
              <a:rPr lang="en-US" altLang="en-US"/>
              <a:t>Facility costs based on functional use of space</a:t>
            </a:r>
          </a:p>
          <a:p>
            <a:pPr lvl="1"/>
            <a:r>
              <a:rPr lang="en-US" altLang="en-US"/>
              <a:t>Administrative costs based on MTDC</a:t>
            </a:r>
          </a:p>
          <a:p>
            <a:pPr lvl="2"/>
            <a:r>
              <a:rPr lang="en-US" altLang="en-US"/>
              <a:t>GA - Campus MTDC</a:t>
            </a:r>
          </a:p>
          <a:p>
            <a:pPr lvl="2"/>
            <a:r>
              <a:rPr lang="en-US" altLang="en-US"/>
              <a:t>DA - Departmental MTDC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059C52-7A4B-47ED-A541-C0753EB68E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B3C834-35D0-439D-9E15-0D1EF8FB059E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21506" name="AutoShape 2">
            <a:extLst>
              <a:ext uri="{FF2B5EF4-FFF2-40B4-BE49-F238E27FC236}">
                <a16:creationId xmlns:a16="http://schemas.microsoft.com/office/drawing/2014/main" id="{D296FFB2-18F0-47D7-AAAE-C0EB91AF7F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696200" cy="1143000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r>
              <a:rPr lang="en-US" altLang="en-US" sz="2800"/>
              <a:t>Costs are reimbursable by the Federal government if they are: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87966564-8999-43C1-BD03-16157DF54F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8001000" cy="40386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/>
              <a:t>ALLOWABLE</a:t>
            </a:r>
            <a:r>
              <a:rPr lang="en-US" altLang="en-US" sz="2400"/>
              <a:t>: Under the circulars applicable to the award (OMB A-21)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/>
              <a:t>ALLOCABLE</a:t>
            </a:r>
            <a:r>
              <a:rPr lang="en-US" altLang="en-US" sz="2400"/>
              <a:t>: They can be assigned to the activity on some reasonable basis.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b="1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/>
              <a:t>REASONABLE</a:t>
            </a:r>
            <a:r>
              <a:rPr lang="en-US" altLang="en-US" sz="2400"/>
              <a:t>: A prudent person would have purchased this item/paid this price.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b="1" i="1"/>
              <a:t>If a cost cannot meet the above criteria, it is UNALLOWABLE, no matter what it is for.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2">
            <a:extLst>
              <a:ext uri="{FF2B5EF4-FFF2-40B4-BE49-F238E27FC236}">
                <a16:creationId xmlns:a16="http://schemas.microsoft.com/office/drawing/2014/main" id="{3E04ABB4-0E23-43EB-9EE6-8F20F1EA87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r>
              <a:rPr lang="en-US" altLang="en-US" sz="3200" dirty="0"/>
              <a:t>Regulations and Regulators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18B24D70-DD3B-44ED-A8B8-DEBBF865CE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dirty="0"/>
              <a:t>Office of Management &amp; Budget </a:t>
            </a:r>
            <a:br>
              <a:rPr lang="en-US" altLang="en-US" b="1" dirty="0"/>
            </a:br>
            <a:r>
              <a:rPr lang="en-US" altLang="en-US" b="1" dirty="0"/>
              <a:t>Uniform Guidance</a:t>
            </a:r>
            <a:endParaRPr lang="en-US" altLang="en-US" dirty="0"/>
          </a:p>
          <a:p>
            <a:r>
              <a:rPr lang="en-US" altLang="en-US" b="1" dirty="0"/>
              <a:t>Cognizant Agency: Department of Health &amp; Human Services, Division of Cost Allocation, Dallas Region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8B0929-F85D-427A-95D3-A8A66D80AD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A31A66-D3F2-4546-9EF0-9A89BDACE3A1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1973B8-DA51-42C7-87CD-BE71AAA59F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B40B64-18DE-408B-A77E-3EB7505012E7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46082" name="AutoShape 2">
            <a:extLst>
              <a:ext uri="{FF2B5EF4-FFF2-40B4-BE49-F238E27FC236}">
                <a16:creationId xmlns:a16="http://schemas.microsoft.com/office/drawing/2014/main" id="{3935AE59-DC68-46C3-8508-8BEB2C3AD9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r>
              <a:rPr lang="en-US" altLang="en-US"/>
              <a:t>F &amp; A Costs are REAL COSTS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76C7D099-EB03-4220-B9AE-D18AE0F085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Recovery of documented past expenditures in future awards</a:t>
            </a:r>
          </a:p>
          <a:p>
            <a:r>
              <a:rPr lang="en-US" altLang="en-US"/>
              <a:t>“…If the sponsors of research projects do not fully reimburse the costs, they must be paid from other institutional funds.” </a:t>
            </a:r>
          </a:p>
          <a:p>
            <a:pPr lvl="3"/>
            <a:r>
              <a:rPr lang="en-US" altLang="en-US" sz="1400"/>
              <a:t>American Council on Education</a:t>
            </a:r>
          </a:p>
          <a:p>
            <a:pPr lvl="3"/>
            <a:endParaRPr lang="en-US" altLang="en-US" sz="1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E73620D8-7DB5-440A-9CD1-C82007581D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9187E3-7677-4AA1-B144-351B0046E58F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48130" name="AutoShape 2">
            <a:extLst>
              <a:ext uri="{FF2B5EF4-FFF2-40B4-BE49-F238E27FC236}">
                <a16:creationId xmlns:a16="http://schemas.microsoft.com/office/drawing/2014/main" id="{EB516403-72D2-4118-B6EA-C120D9B86C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r>
              <a:rPr lang="en-US" altLang="en-US" dirty="0"/>
              <a:t>Contact 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D01F3F03-8CAE-4C7F-BCC8-1CE27ABC96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2000" dirty="0"/>
              <a:t>Brad Barker, Financial Analyst</a:t>
            </a:r>
          </a:p>
          <a:p>
            <a:pPr marL="0" indent="0">
              <a:buNone/>
            </a:pPr>
            <a:r>
              <a:rPr lang="en-US" altLang="en-US" sz="2000" dirty="0"/>
              <a:t>Strong Hall, Suite 225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 dirty="0"/>
              <a:t>785-864-5573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 dirty="0">
                <a:hlinkClick r:id="rId2"/>
              </a:rPr>
              <a:t>barker@ku.edu</a:t>
            </a:r>
            <a:endParaRPr lang="en-US" altLang="en-US" sz="2000" dirty="0"/>
          </a:p>
          <a:p>
            <a:pPr>
              <a:buFont typeface="Wingdings" panose="05000000000000000000" pitchFamily="2" charset="2"/>
              <a:buNone/>
            </a:pPr>
            <a:endParaRPr lang="en-US" altLang="en-US" sz="20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 dirty="0"/>
              <a:t>Jeff Hunter, Director of Financial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 dirty="0"/>
              <a:t>	Reporting Services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 dirty="0"/>
              <a:t>Strong Hall, Suite 223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 dirty="0"/>
              <a:t>785-864-1136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 dirty="0">
                <a:hlinkClick r:id="rId3"/>
              </a:rPr>
              <a:t>jeff.hunter@ku.edu</a:t>
            </a:r>
            <a:endParaRPr lang="en-US" altLang="en-US" sz="2000" dirty="0"/>
          </a:p>
        </p:txBody>
      </p:sp>
      <p:pic>
        <p:nvPicPr>
          <p:cNvPr id="48133" name="Picture 5">
            <a:extLst>
              <a:ext uri="{FF2B5EF4-FFF2-40B4-BE49-F238E27FC236}">
                <a16:creationId xmlns:a16="http://schemas.microsoft.com/office/drawing/2014/main" id="{488314C5-2A26-44AB-B022-B06A30A07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6250"/>
          <a:stretch>
            <a:fillRect/>
          </a:stretch>
        </p:blipFill>
        <p:spPr bwMode="auto">
          <a:xfrm>
            <a:off x="6400800" y="3124200"/>
            <a:ext cx="2112963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313DDC-1BBB-4A70-8522-FDBE81EFBB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F67077-EDA1-4825-A0C6-5DC8404E3D9B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67586" name="AutoShape 2">
            <a:extLst>
              <a:ext uri="{FF2B5EF4-FFF2-40B4-BE49-F238E27FC236}">
                <a16:creationId xmlns:a16="http://schemas.microsoft.com/office/drawing/2014/main" id="{104072C1-AA70-4B23-A428-9138526611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r>
              <a:rPr lang="en-US" altLang="en-US" sz="3200" dirty="0"/>
              <a:t>Why do we need this?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18D1C336-BA60-4F1D-A06B-7D90288318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Standardized recovery</a:t>
            </a:r>
            <a:r>
              <a:rPr lang="en-US" altLang="en-US"/>
              <a:t>: One rate agreement for all Federally-sponsored projects, applied to to other sponsors as well. Industry has a special rate</a:t>
            </a:r>
          </a:p>
          <a:p>
            <a:r>
              <a:rPr lang="en-US" altLang="en-US" b="1"/>
              <a:t>Reimbursement of indirect costs</a:t>
            </a:r>
            <a:r>
              <a:rPr lang="en-US" altLang="en-US"/>
              <a:t>: Cost recovery for the use of our infrastructure, a portion of which is returned to the department/unit</a:t>
            </a:r>
            <a:endParaRPr lang="en-US" altLang="en-US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C4D39E-E94F-4E72-81E9-ED537A352E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CADC7D-3915-421F-813F-C336AA32D90B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69634" name="AutoShape 2">
            <a:extLst>
              <a:ext uri="{FF2B5EF4-FFF2-40B4-BE49-F238E27FC236}">
                <a16:creationId xmlns:a16="http://schemas.microsoft.com/office/drawing/2014/main" id="{77B21B2F-10D6-48E3-B8CA-29E8930619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r>
              <a:rPr lang="en-US" altLang="en-US" sz="3200"/>
              <a:t>Direct and Facilities and </a:t>
            </a:r>
            <a:br>
              <a:rPr lang="en-US" altLang="en-US" sz="3200"/>
            </a:br>
            <a:r>
              <a:rPr lang="en-US" altLang="en-US" sz="3200"/>
              <a:t>Administrative Costs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1576F8D2-3293-4411-B6CC-0FD3361978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dirty="0"/>
              <a:t>Direct Costs</a:t>
            </a:r>
            <a:r>
              <a:rPr lang="en-US" altLang="en-US" dirty="0"/>
              <a:t>: Costs which can be identified specifically with a particular sponsored project or that can be directly assigned to such activities relatively easily with a high degree of accuracy</a:t>
            </a:r>
          </a:p>
          <a:p>
            <a:pPr>
              <a:lnSpc>
                <a:spcPct val="90000"/>
              </a:lnSpc>
            </a:pPr>
            <a:r>
              <a:rPr lang="en-US" altLang="en-US" b="1" dirty="0"/>
              <a:t>Facilities &amp; Administrative</a:t>
            </a:r>
            <a:r>
              <a:rPr lang="en-US" altLang="en-US" dirty="0"/>
              <a:t>: Costs incurred for common or joint objectives and therefore cannot be identified readily and specifically with a sponsored project</a:t>
            </a:r>
            <a:endParaRPr lang="en-US" altLang="en-US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>
            <a:extLst>
              <a:ext uri="{FF2B5EF4-FFF2-40B4-BE49-F238E27FC236}">
                <a16:creationId xmlns:a16="http://schemas.microsoft.com/office/drawing/2014/main" id="{7547BA31-A58A-43D2-A4A8-6F073CFCB837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685800" y="365125"/>
            <a:ext cx="7848600" cy="396875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FACILITIES AND ADMINISTRATION (F&amp;A) COST CALCULATION</a:t>
            </a:r>
          </a:p>
        </p:txBody>
      </p:sp>
      <p:sp>
        <p:nvSpPr>
          <p:cNvPr id="31747" name="AutoShape 3">
            <a:extLst>
              <a:ext uri="{FF2B5EF4-FFF2-40B4-BE49-F238E27FC236}">
                <a16:creationId xmlns:a16="http://schemas.microsoft.com/office/drawing/2014/main" id="{B090CF8F-EE44-4CB7-8281-B8CF9CC67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1143000"/>
            <a:ext cx="1752600" cy="914400"/>
          </a:xfrm>
          <a:prstGeom prst="plaque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/>
              <a:t>MODIFIED TOTAL</a:t>
            </a:r>
          </a:p>
          <a:p>
            <a:pPr algn="ctr"/>
            <a:r>
              <a:rPr lang="en-US" altLang="en-US" sz="1400"/>
              <a:t>COSTS</a:t>
            </a:r>
          </a:p>
        </p:txBody>
      </p:sp>
      <p:sp>
        <p:nvSpPr>
          <p:cNvPr id="31748" name="Oval 4">
            <a:extLst>
              <a:ext uri="{FF2B5EF4-FFF2-40B4-BE49-F238E27FC236}">
                <a16:creationId xmlns:a16="http://schemas.microsoft.com/office/drawing/2014/main" id="{E1A8EFE6-5F2F-44F5-B340-7C5B26528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524000"/>
            <a:ext cx="1495425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/>
              <a:t>Depreciation of</a:t>
            </a:r>
          </a:p>
          <a:p>
            <a:pPr algn="ctr"/>
            <a:r>
              <a:rPr lang="en-US" altLang="en-US" sz="1200"/>
              <a:t>Building &amp; Equip</a:t>
            </a:r>
          </a:p>
        </p:txBody>
      </p:sp>
      <p:sp>
        <p:nvSpPr>
          <p:cNvPr id="31749" name="Oval 5">
            <a:extLst>
              <a:ext uri="{FF2B5EF4-FFF2-40B4-BE49-F238E27FC236}">
                <a16:creationId xmlns:a16="http://schemas.microsoft.com/office/drawing/2014/main" id="{B44E7436-8C52-42B1-BA05-277005697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438400"/>
            <a:ext cx="10668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/>
              <a:t>Operations &amp;</a:t>
            </a:r>
          </a:p>
          <a:p>
            <a:pPr algn="ctr"/>
            <a:r>
              <a:rPr lang="en-US" altLang="en-US" sz="1200"/>
              <a:t>Maintenance</a:t>
            </a:r>
          </a:p>
        </p:txBody>
      </p:sp>
      <p:sp>
        <p:nvSpPr>
          <p:cNvPr id="31750" name="Oval 6">
            <a:extLst>
              <a:ext uri="{FF2B5EF4-FFF2-40B4-BE49-F238E27FC236}">
                <a16:creationId xmlns:a16="http://schemas.microsoft.com/office/drawing/2014/main" id="{6770E187-FA2F-4B61-A59B-B32E4004D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962400"/>
            <a:ext cx="10668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/>
              <a:t>General &amp;</a:t>
            </a:r>
          </a:p>
          <a:p>
            <a:pPr algn="ctr"/>
            <a:r>
              <a:rPr lang="en-US" altLang="en-US" sz="1200"/>
              <a:t>Administrative</a:t>
            </a:r>
          </a:p>
        </p:txBody>
      </p:sp>
      <p:sp>
        <p:nvSpPr>
          <p:cNvPr id="31751" name="Oval 7">
            <a:extLst>
              <a:ext uri="{FF2B5EF4-FFF2-40B4-BE49-F238E27FC236}">
                <a16:creationId xmlns:a16="http://schemas.microsoft.com/office/drawing/2014/main" id="{F9446E8B-5A59-4D7A-BAED-7D00A09A4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4648200"/>
            <a:ext cx="11430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/>
              <a:t>Departmental</a:t>
            </a:r>
          </a:p>
          <a:p>
            <a:pPr algn="ctr"/>
            <a:r>
              <a:rPr lang="en-US" altLang="en-US" sz="1200"/>
              <a:t>Administration</a:t>
            </a:r>
          </a:p>
        </p:txBody>
      </p:sp>
      <p:sp>
        <p:nvSpPr>
          <p:cNvPr id="31752" name="Oval 8">
            <a:extLst>
              <a:ext uri="{FF2B5EF4-FFF2-40B4-BE49-F238E27FC236}">
                <a16:creationId xmlns:a16="http://schemas.microsoft.com/office/drawing/2014/main" id="{80A5EE9F-9209-4144-9D1F-1E83CDF56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334000"/>
            <a:ext cx="1371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/>
              <a:t>Sponsored Project</a:t>
            </a:r>
          </a:p>
          <a:p>
            <a:pPr algn="ctr"/>
            <a:r>
              <a:rPr lang="en-US" altLang="en-US" sz="1200"/>
              <a:t>Administration</a:t>
            </a:r>
          </a:p>
        </p:txBody>
      </p:sp>
      <p:sp>
        <p:nvSpPr>
          <p:cNvPr id="31753" name="Oval 9">
            <a:extLst>
              <a:ext uri="{FF2B5EF4-FFF2-40B4-BE49-F238E27FC236}">
                <a16:creationId xmlns:a16="http://schemas.microsoft.com/office/drawing/2014/main" id="{194A3F92-33AC-449D-B106-7C4757981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5929313"/>
            <a:ext cx="12954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/>
              <a:t>Student Services</a:t>
            </a:r>
          </a:p>
          <a:p>
            <a:pPr algn="ctr"/>
            <a:r>
              <a:rPr lang="en-US" altLang="en-US" sz="1200"/>
              <a:t>Administration</a:t>
            </a:r>
          </a:p>
        </p:txBody>
      </p:sp>
      <p:sp>
        <p:nvSpPr>
          <p:cNvPr id="31754" name="Line 10" descr="F&amp;A Calculation Picture Summary">
            <a:extLst>
              <a:ext uri="{FF2B5EF4-FFF2-40B4-BE49-F238E27FC236}">
                <a16:creationId xmlns:a16="http://schemas.microsoft.com/office/drawing/2014/main" id="{EE3DF69A-56F1-4842-AFA4-C9CEF98D25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52600" y="1371600"/>
            <a:ext cx="1981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5" name="Line 11">
            <a:extLst>
              <a:ext uri="{FF2B5EF4-FFF2-40B4-BE49-F238E27FC236}">
                <a16:creationId xmlns:a16="http://schemas.microsoft.com/office/drawing/2014/main" id="{25FD3D3E-612C-49E5-887C-F6315E7BAF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47800" y="1676400"/>
            <a:ext cx="2286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6" name="Line 12">
            <a:extLst>
              <a:ext uri="{FF2B5EF4-FFF2-40B4-BE49-F238E27FC236}">
                <a16:creationId xmlns:a16="http://schemas.microsoft.com/office/drawing/2014/main" id="{3B5CD23E-A59A-478E-8E59-50C8A78C8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00200" y="1905000"/>
            <a:ext cx="21336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7" name="Line 13">
            <a:extLst>
              <a:ext uri="{FF2B5EF4-FFF2-40B4-BE49-F238E27FC236}">
                <a16:creationId xmlns:a16="http://schemas.microsoft.com/office/drawing/2014/main" id="{A2771DF3-8D82-4827-9333-B17EDEE97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57400" y="2057400"/>
            <a:ext cx="18288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8" name="Line 14">
            <a:extLst>
              <a:ext uri="{FF2B5EF4-FFF2-40B4-BE49-F238E27FC236}">
                <a16:creationId xmlns:a16="http://schemas.microsoft.com/office/drawing/2014/main" id="{57953ACD-BA4D-4DB2-ACE6-7F7D895E8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14600" y="2057400"/>
            <a:ext cx="167640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9" name="Line 15">
            <a:extLst>
              <a:ext uri="{FF2B5EF4-FFF2-40B4-BE49-F238E27FC236}">
                <a16:creationId xmlns:a16="http://schemas.microsoft.com/office/drawing/2014/main" id="{7361B262-6BC1-431D-A011-3136622E4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67000" y="2057400"/>
            <a:ext cx="1981200" cy="335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0" name="Line 16">
            <a:extLst>
              <a:ext uri="{FF2B5EF4-FFF2-40B4-BE49-F238E27FC236}">
                <a16:creationId xmlns:a16="http://schemas.microsoft.com/office/drawing/2014/main" id="{57F9B89F-8DE5-4056-8EA0-26993C609D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76600" y="2057400"/>
            <a:ext cx="160020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1" name="Rectangle 17">
            <a:extLst>
              <a:ext uri="{FF2B5EF4-FFF2-40B4-BE49-F238E27FC236}">
                <a16:creationId xmlns:a16="http://schemas.microsoft.com/office/drawing/2014/main" id="{C4136972-08CC-4C09-BD09-3799393F4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209800"/>
            <a:ext cx="11430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/>
              <a:t>Instruction</a:t>
            </a:r>
          </a:p>
        </p:txBody>
      </p:sp>
      <p:sp>
        <p:nvSpPr>
          <p:cNvPr id="31762" name="Rectangle 18">
            <a:extLst>
              <a:ext uri="{FF2B5EF4-FFF2-40B4-BE49-F238E27FC236}">
                <a16:creationId xmlns:a16="http://schemas.microsoft.com/office/drawing/2014/main" id="{3E41B68E-AD93-4A1D-97A1-1387F0655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3352800"/>
            <a:ext cx="11430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/>
              <a:t>Organized</a:t>
            </a:r>
          </a:p>
          <a:p>
            <a:pPr algn="ctr"/>
            <a:r>
              <a:rPr lang="en-US" altLang="en-US" sz="1200"/>
              <a:t>Research</a:t>
            </a:r>
          </a:p>
        </p:txBody>
      </p:sp>
      <p:sp>
        <p:nvSpPr>
          <p:cNvPr id="31763" name="Rectangle 19">
            <a:extLst>
              <a:ext uri="{FF2B5EF4-FFF2-40B4-BE49-F238E27FC236}">
                <a16:creationId xmlns:a16="http://schemas.microsoft.com/office/drawing/2014/main" id="{E7D3FC65-C99C-4CC9-A7E9-4D151FF10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4724400"/>
            <a:ext cx="11430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/>
              <a:t>Other Sponsored</a:t>
            </a:r>
          </a:p>
          <a:p>
            <a:pPr algn="ctr"/>
            <a:r>
              <a:rPr lang="en-US" altLang="en-US" sz="1200"/>
              <a:t>Activities</a:t>
            </a:r>
          </a:p>
        </p:txBody>
      </p:sp>
      <p:sp>
        <p:nvSpPr>
          <p:cNvPr id="31764" name="Rectangle 20">
            <a:extLst>
              <a:ext uri="{FF2B5EF4-FFF2-40B4-BE49-F238E27FC236}">
                <a16:creationId xmlns:a16="http://schemas.microsoft.com/office/drawing/2014/main" id="{7DDCFCA4-EA98-418B-9049-448A0F979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5791200"/>
            <a:ext cx="1295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/>
              <a:t>Other Institutional</a:t>
            </a:r>
          </a:p>
          <a:p>
            <a:pPr algn="ctr"/>
            <a:r>
              <a:rPr lang="en-US" altLang="en-US" sz="1200"/>
              <a:t>Activities</a:t>
            </a:r>
          </a:p>
        </p:txBody>
      </p:sp>
      <p:sp>
        <p:nvSpPr>
          <p:cNvPr id="31765" name="Line 21">
            <a:extLst>
              <a:ext uri="{FF2B5EF4-FFF2-40B4-BE49-F238E27FC236}">
                <a16:creationId xmlns:a16="http://schemas.microsoft.com/office/drawing/2014/main" id="{F94B463C-643F-4671-9382-C6D2272E3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19050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6" name="Line 22">
            <a:extLst>
              <a:ext uri="{FF2B5EF4-FFF2-40B4-BE49-F238E27FC236}">
                <a16:creationId xmlns:a16="http://schemas.microsoft.com/office/drawing/2014/main" id="{4CCF1F93-B633-4A73-8D62-69E405A4A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2057400"/>
            <a:ext cx="198120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7" name="Line 23">
            <a:extLst>
              <a:ext uri="{FF2B5EF4-FFF2-40B4-BE49-F238E27FC236}">
                <a16:creationId xmlns:a16="http://schemas.microsoft.com/office/drawing/2014/main" id="{C3D09247-1D31-41C4-9A0A-06118E53E0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1981200"/>
            <a:ext cx="15240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8" name="Line 24">
            <a:extLst>
              <a:ext uri="{FF2B5EF4-FFF2-40B4-BE49-F238E27FC236}">
                <a16:creationId xmlns:a16="http://schemas.microsoft.com/office/drawing/2014/main" id="{E99B955A-32DF-4485-A2C5-7F4BC540B0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057400"/>
            <a:ext cx="1600200" cy="3733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9" name="Text Box 25">
            <a:extLst>
              <a:ext uri="{FF2B5EF4-FFF2-40B4-BE49-F238E27FC236}">
                <a16:creationId xmlns:a16="http://schemas.microsoft.com/office/drawing/2014/main" id="{8A3A891F-1798-46E0-B2DA-F96AF8769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914400"/>
            <a:ext cx="1905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/>
              <a:t>DIRECT COST POOLS  </a:t>
            </a:r>
            <a:r>
              <a:rPr lang="en-US" altLang="en-US" sz="1200"/>
              <a:t>These become the denominator (base) in the rate calculations</a:t>
            </a:r>
            <a:endParaRPr lang="en-US" altLang="en-US" sz="1200" b="1"/>
          </a:p>
        </p:txBody>
      </p:sp>
      <p:sp>
        <p:nvSpPr>
          <p:cNvPr id="31770" name="Text Box 26">
            <a:extLst>
              <a:ext uri="{FF2B5EF4-FFF2-40B4-BE49-F238E27FC236}">
                <a16:creationId xmlns:a16="http://schemas.microsoft.com/office/drawing/2014/main" id="{21CB2A23-5904-473E-A869-1A921BCBD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867400"/>
            <a:ext cx="2057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/>
              <a:t>F&amp;A COST POOLS  </a:t>
            </a:r>
            <a:r>
              <a:rPr lang="en-US" altLang="en-US" sz="1200"/>
              <a:t>After cross-allocations – these become the numerator in the rate calculations</a:t>
            </a:r>
            <a:endParaRPr lang="en-US" altLang="en-US" sz="1200" b="1"/>
          </a:p>
        </p:txBody>
      </p:sp>
      <p:sp>
        <p:nvSpPr>
          <p:cNvPr id="31771" name="Oval 27">
            <a:extLst>
              <a:ext uri="{FF2B5EF4-FFF2-40B4-BE49-F238E27FC236}">
                <a16:creationId xmlns:a16="http://schemas.microsoft.com/office/drawing/2014/main" id="{6ED95E92-2873-4081-B4C2-B7C521A7D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276600"/>
            <a:ext cx="12192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/>
              <a:t>Library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2E6FA5-0753-4A1D-91CE-122CC0DC90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C8EADC-AF12-42BA-B79B-92467FCB41C7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6146" name="AutoShape 2">
            <a:extLst>
              <a:ext uri="{FF2B5EF4-FFF2-40B4-BE49-F238E27FC236}">
                <a16:creationId xmlns:a16="http://schemas.microsoft.com/office/drawing/2014/main" id="{3A6052FE-46AD-4CE7-839D-60B26678D9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688263" cy="990600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90488" tIns="44450" rIns="90488" bIns="44450" anchor="ctr"/>
          <a:lstStyle/>
          <a:p>
            <a:r>
              <a:rPr lang="en-US" altLang="en-US"/>
              <a:t>What is MTDC?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AB55569A-9CC7-4853-90DB-85C2B58938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4572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dirty="0"/>
              <a:t>Modified Total Direct Cost</a:t>
            </a:r>
          </a:p>
          <a:p>
            <a:endParaRPr lang="en-US" altLang="en-US" sz="2000" dirty="0"/>
          </a:p>
          <a:p>
            <a:r>
              <a:rPr lang="en-US" altLang="en-US" dirty="0"/>
              <a:t>Total cost, less</a:t>
            </a:r>
            <a:br>
              <a:rPr lang="en-US" altLang="en-US" dirty="0"/>
            </a:br>
            <a:r>
              <a:rPr lang="en-US" altLang="en-US" dirty="0"/>
              <a:t>- equipment</a:t>
            </a:r>
            <a:br>
              <a:rPr lang="en-US" altLang="en-US" dirty="0"/>
            </a:br>
            <a:r>
              <a:rPr lang="en-US" altLang="en-US" dirty="0"/>
              <a:t>- capital expenditures</a:t>
            </a:r>
            <a:br>
              <a:rPr lang="en-US" altLang="en-US" dirty="0"/>
            </a:br>
            <a:r>
              <a:rPr lang="en-US" altLang="en-US" dirty="0"/>
              <a:t>- patient care</a:t>
            </a:r>
            <a:br>
              <a:rPr lang="en-US" altLang="en-US" dirty="0"/>
            </a:br>
            <a:r>
              <a:rPr lang="en-US" altLang="en-US" dirty="0"/>
              <a:t>- rental costs</a:t>
            </a:r>
            <a:br>
              <a:rPr lang="en-US" altLang="en-US" dirty="0"/>
            </a:br>
            <a:r>
              <a:rPr lang="en-US" altLang="en-US" dirty="0"/>
              <a:t>- scholarships and fellowships</a:t>
            </a:r>
            <a:br>
              <a:rPr lang="en-US" altLang="en-US" dirty="0"/>
            </a:br>
            <a:r>
              <a:rPr lang="en-US" altLang="en-US" dirty="0"/>
              <a:t>- subcontracts &gt; $25k</a:t>
            </a:r>
            <a:br>
              <a:rPr lang="en-US" altLang="en-US" dirty="0"/>
            </a:br>
            <a:r>
              <a:rPr lang="en-US" altLang="en-US" dirty="0"/>
              <a:t>- tuition remission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3E8947-467D-4FC7-9311-00469E8925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6D87E2-7BA0-497D-8651-44B2F02162A0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23554" name="AutoShape 2">
            <a:extLst>
              <a:ext uri="{FF2B5EF4-FFF2-40B4-BE49-F238E27FC236}">
                <a16:creationId xmlns:a16="http://schemas.microsoft.com/office/drawing/2014/main" id="{28087B8F-69AC-4CE9-984C-3278C93EB0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001000" cy="1143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r>
              <a:rPr lang="en-US" altLang="en-US"/>
              <a:t>Costs Are Distributed </a:t>
            </a:r>
            <a:br>
              <a:rPr lang="en-US" altLang="en-US"/>
            </a:br>
            <a:r>
              <a:rPr lang="en-US" altLang="en-US"/>
              <a:t>Based on Activity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951652EB-2767-4DE6-8432-96B16B0791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Instruction</a:t>
            </a:r>
            <a:br>
              <a:rPr lang="en-US" altLang="en-US"/>
            </a:br>
            <a:endParaRPr lang="en-US" altLang="en-US"/>
          </a:p>
          <a:p>
            <a:r>
              <a:rPr lang="en-US" altLang="en-US"/>
              <a:t>Organized Research</a:t>
            </a:r>
            <a:br>
              <a:rPr lang="en-US" altLang="en-US"/>
            </a:br>
            <a:endParaRPr lang="en-US" altLang="en-US"/>
          </a:p>
          <a:p>
            <a:r>
              <a:rPr lang="en-US" altLang="en-US"/>
              <a:t>Other Sponsored Activity</a:t>
            </a:r>
            <a:br>
              <a:rPr lang="en-US" altLang="en-US"/>
            </a:br>
            <a:endParaRPr lang="en-US" altLang="en-US"/>
          </a:p>
          <a:p>
            <a:r>
              <a:rPr lang="en-US" altLang="en-US"/>
              <a:t>Other Institutional Activities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ED27E553-0DE7-4BC0-B2BF-66DC1D1FBA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D0D961-3909-4398-BDFF-2C2270993BD0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32770" name="AutoShape 2">
            <a:extLst>
              <a:ext uri="{FF2B5EF4-FFF2-40B4-BE49-F238E27FC236}">
                <a16:creationId xmlns:a16="http://schemas.microsoft.com/office/drawing/2014/main" id="{D759B36C-41E2-486D-A1BA-76539830EA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r>
              <a:rPr lang="en-US" altLang="en-US"/>
              <a:t>Simplified F&amp;A Rate Calculation</a:t>
            </a:r>
          </a:p>
        </p:txBody>
      </p:sp>
      <p:grpSp>
        <p:nvGrpSpPr>
          <p:cNvPr id="32776" name="Group 8" descr="Simplified F&amp;A Calculation">
            <a:extLst>
              <a:ext uri="{FF2B5EF4-FFF2-40B4-BE49-F238E27FC236}">
                <a16:creationId xmlns:a16="http://schemas.microsoft.com/office/drawing/2014/main" id="{CA58C341-0ED7-4CD5-9CE6-5EBA98828D29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2362200"/>
            <a:ext cx="7848600" cy="3705225"/>
            <a:chOff x="576" y="1488"/>
            <a:chExt cx="4944" cy="2334"/>
          </a:xfrm>
        </p:grpSpPr>
        <p:sp>
          <p:nvSpPr>
            <p:cNvPr id="32771" name="Text Box 3">
              <a:extLst>
                <a:ext uri="{FF2B5EF4-FFF2-40B4-BE49-F238E27FC236}">
                  <a16:creationId xmlns:a16="http://schemas.microsoft.com/office/drawing/2014/main" id="{F36ED4D9-CE39-4814-AE81-F743C5C0D5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1488"/>
              <a:ext cx="3312" cy="1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1800">
                  <a:latin typeface="Arial" panose="020B0604020202020204" pitchFamily="34" charset="0"/>
                </a:rPr>
                <a:t>		</a:t>
              </a:r>
              <a:r>
                <a:rPr lang="en-US" altLang="en-US" sz="1800" b="1">
                  <a:latin typeface="Arial" panose="020B0604020202020204" pitchFamily="34" charset="0"/>
                </a:rPr>
                <a:t>Numerator Expenses:</a:t>
              </a:r>
            </a:p>
            <a:p>
              <a:pPr eaLnBrk="0" hangingPunct="0"/>
              <a:r>
                <a:rPr lang="en-US" altLang="en-US" sz="1800">
                  <a:latin typeface="Arial" panose="020B0604020202020204" pitchFamily="34" charset="0"/>
                </a:rPr>
                <a:t>Library</a:t>
              </a:r>
            </a:p>
            <a:p>
              <a:pPr eaLnBrk="0" hangingPunct="0"/>
              <a:r>
                <a:rPr lang="en-US" altLang="en-US" sz="1800">
                  <a:latin typeface="Arial" panose="020B0604020202020204" pitchFamily="34" charset="0"/>
                </a:rPr>
                <a:t>Building Depreciation</a:t>
              </a:r>
            </a:p>
            <a:p>
              <a:pPr eaLnBrk="0" hangingPunct="0"/>
              <a:r>
                <a:rPr lang="en-US" altLang="en-US" sz="1800">
                  <a:latin typeface="Arial" panose="020B0604020202020204" pitchFamily="34" charset="0"/>
                </a:rPr>
                <a:t>Operation &amp; Maintenance (Utilities)</a:t>
              </a:r>
            </a:p>
            <a:p>
              <a:pPr eaLnBrk="0" hangingPunct="0"/>
              <a:r>
                <a:rPr lang="en-US" altLang="en-US" sz="1800">
                  <a:latin typeface="Arial" panose="020B0604020202020204" pitchFamily="34" charset="0"/>
                </a:rPr>
                <a:t>General Administration (Payroll)</a:t>
              </a:r>
            </a:p>
            <a:p>
              <a:pPr eaLnBrk="0" hangingPunct="0"/>
              <a:r>
                <a:rPr lang="en-US" altLang="en-US" sz="1800">
                  <a:latin typeface="Arial" panose="020B0604020202020204" pitchFamily="34" charset="0"/>
                </a:rPr>
                <a:t>Department Administration (Dean, Business Mgr.)</a:t>
              </a:r>
            </a:p>
            <a:p>
              <a:pPr eaLnBrk="0" hangingPunct="0"/>
              <a:r>
                <a:rPr lang="en-US" altLang="en-US" sz="1800">
                  <a:latin typeface="Arial" panose="020B0604020202020204" pitchFamily="34" charset="0"/>
                </a:rPr>
                <a:t>Sponsored Projects Administration</a:t>
              </a:r>
            </a:p>
          </p:txBody>
        </p:sp>
        <p:sp>
          <p:nvSpPr>
            <p:cNvPr id="32772" name="Line 4">
              <a:extLst>
                <a:ext uri="{FF2B5EF4-FFF2-40B4-BE49-F238E27FC236}">
                  <a16:creationId xmlns:a16="http://schemas.microsoft.com/office/drawing/2014/main" id="{319DCF7E-61A9-4204-AFA1-1A93A74549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2928"/>
              <a:ext cx="345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3" name="Text Box 5">
              <a:extLst>
                <a:ext uri="{FF2B5EF4-FFF2-40B4-BE49-F238E27FC236}">
                  <a16:creationId xmlns:a16="http://schemas.microsoft.com/office/drawing/2014/main" id="{047D0711-AF5E-4517-BE91-AD6073047B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3072"/>
              <a:ext cx="2916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800" b="1">
                  <a:latin typeface="Arial" panose="020B0604020202020204" pitchFamily="34" charset="0"/>
                </a:rPr>
                <a:t>		Denominator Expenses:</a:t>
              </a:r>
            </a:p>
            <a:p>
              <a:pPr eaLnBrk="0" hangingPunct="0"/>
              <a:r>
                <a:rPr lang="en-US" altLang="en-US" sz="1800">
                  <a:latin typeface="Arial" panose="020B0604020202020204" pitchFamily="34" charset="0"/>
                </a:rPr>
                <a:t>Sponsored Research </a:t>
              </a:r>
            </a:p>
            <a:p>
              <a:pPr eaLnBrk="0" hangingPunct="0"/>
              <a:r>
                <a:rPr lang="en-US" altLang="en-US" sz="1800">
                  <a:latin typeface="Arial" panose="020B0604020202020204" pitchFamily="34" charset="0"/>
                </a:rPr>
                <a:t>University Research</a:t>
              </a:r>
            </a:p>
            <a:p>
              <a:pPr eaLnBrk="0" hangingPunct="0"/>
              <a:r>
                <a:rPr lang="en-US" altLang="en-US" sz="1800">
                  <a:latin typeface="Arial" panose="020B0604020202020204" pitchFamily="34" charset="0"/>
                </a:rPr>
                <a:t>Cost Sharing/Matching 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32774" name="Text Box 6">
              <a:extLst>
                <a:ext uri="{FF2B5EF4-FFF2-40B4-BE49-F238E27FC236}">
                  <a16:creationId xmlns:a16="http://schemas.microsoft.com/office/drawing/2014/main" id="{FD4D5339-4DD2-49CF-8ACF-FEFB138918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" y="2736"/>
              <a:ext cx="129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>
                  <a:latin typeface="Arial" panose="020B0604020202020204" pitchFamily="34" charset="0"/>
                </a:rPr>
                <a:t>= F &amp; A Rate</a:t>
              </a:r>
            </a:p>
            <a:p>
              <a:pPr eaLnBrk="0" hangingPunct="0"/>
              <a:r>
                <a:rPr lang="en-US" altLang="en-US">
                  <a:latin typeface="Arial" panose="020B0604020202020204" pitchFamily="34" charset="0"/>
                </a:rPr>
                <a:t>For Research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>
            <a:extLst>
              <a:ext uri="{FF2B5EF4-FFF2-40B4-BE49-F238E27FC236}">
                <a16:creationId xmlns:a16="http://schemas.microsoft.com/office/drawing/2014/main" id="{1A4C55B4-6A6E-433E-9E39-8E310756805E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685800" y="365125"/>
            <a:ext cx="7848600" cy="396875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FACILITIES AND ADMINISTRATION (F&amp;A) COST CALCULATION</a:t>
            </a:r>
          </a:p>
        </p:txBody>
      </p:sp>
      <p:sp>
        <p:nvSpPr>
          <p:cNvPr id="34819" name="AutoShape 3">
            <a:extLst>
              <a:ext uri="{FF2B5EF4-FFF2-40B4-BE49-F238E27FC236}">
                <a16:creationId xmlns:a16="http://schemas.microsoft.com/office/drawing/2014/main" id="{7677EEBF-4017-4963-B00D-51CBC5B62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1143000"/>
            <a:ext cx="1752600" cy="914400"/>
          </a:xfrm>
          <a:prstGeom prst="plaque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/>
              <a:t>MODIFIED TOTAL</a:t>
            </a:r>
          </a:p>
          <a:p>
            <a:pPr algn="ctr"/>
            <a:r>
              <a:rPr lang="en-US" altLang="en-US" sz="1400"/>
              <a:t>COSTS</a:t>
            </a:r>
          </a:p>
        </p:txBody>
      </p:sp>
      <p:sp>
        <p:nvSpPr>
          <p:cNvPr id="34820" name="Oval 4">
            <a:extLst>
              <a:ext uri="{FF2B5EF4-FFF2-40B4-BE49-F238E27FC236}">
                <a16:creationId xmlns:a16="http://schemas.microsoft.com/office/drawing/2014/main" id="{4051774C-6B23-4EBF-9530-0EF799BD8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524000"/>
            <a:ext cx="1495425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/>
              <a:t>Depreciation of</a:t>
            </a:r>
          </a:p>
          <a:p>
            <a:pPr algn="ctr"/>
            <a:r>
              <a:rPr lang="en-US" altLang="en-US" sz="1200"/>
              <a:t>Building &amp; Equip</a:t>
            </a:r>
          </a:p>
        </p:txBody>
      </p:sp>
      <p:sp>
        <p:nvSpPr>
          <p:cNvPr id="34821" name="Oval 5">
            <a:extLst>
              <a:ext uri="{FF2B5EF4-FFF2-40B4-BE49-F238E27FC236}">
                <a16:creationId xmlns:a16="http://schemas.microsoft.com/office/drawing/2014/main" id="{492009E9-CF46-4AF6-A5A5-C9A7F4C05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438400"/>
            <a:ext cx="10668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/>
              <a:t>Operations &amp;</a:t>
            </a:r>
          </a:p>
          <a:p>
            <a:pPr algn="ctr"/>
            <a:r>
              <a:rPr lang="en-US" altLang="en-US" sz="1200"/>
              <a:t>Maintenance</a:t>
            </a:r>
          </a:p>
        </p:txBody>
      </p:sp>
      <p:sp>
        <p:nvSpPr>
          <p:cNvPr id="34822" name="Oval 6">
            <a:extLst>
              <a:ext uri="{FF2B5EF4-FFF2-40B4-BE49-F238E27FC236}">
                <a16:creationId xmlns:a16="http://schemas.microsoft.com/office/drawing/2014/main" id="{223528EF-58EC-4F9D-8364-03A4E32DB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962400"/>
            <a:ext cx="10668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/>
              <a:t>General &amp;</a:t>
            </a:r>
          </a:p>
          <a:p>
            <a:pPr algn="ctr"/>
            <a:r>
              <a:rPr lang="en-US" altLang="en-US" sz="1200"/>
              <a:t>Administrative</a:t>
            </a:r>
          </a:p>
        </p:txBody>
      </p:sp>
      <p:sp>
        <p:nvSpPr>
          <p:cNvPr id="34823" name="Oval 7">
            <a:extLst>
              <a:ext uri="{FF2B5EF4-FFF2-40B4-BE49-F238E27FC236}">
                <a16:creationId xmlns:a16="http://schemas.microsoft.com/office/drawing/2014/main" id="{AB6F1855-AB99-45EC-AC26-E42434F8E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4648200"/>
            <a:ext cx="11430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/>
              <a:t>Departmental</a:t>
            </a:r>
          </a:p>
          <a:p>
            <a:pPr algn="ctr"/>
            <a:r>
              <a:rPr lang="en-US" altLang="en-US" sz="1200"/>
              <a:t>Administration</a:t>
            </a:r>
          </a:p>
        </p:txBody>
      </p:sp>
      <p:sp>
        <p:nvSpPr>
          <p:cNvPr id="34824" name="Oval 8">
            <a:extLst>
              <a:ext uri="{FF2B5EF4-FFF2-40B4-BE49-F238E27FC236}">
                <a16:creationId xmlns:a16="http://schemas.microsoft.com/office/drawing/2014/main" id="{414EE7F6-B1FF-45A1-A186-FC586C44A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334000"/>
            <a:ext cx="1371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/>
              <a:t>Sponsored Project</a:t>
            </a:r>
          </a:p>
          <a:p>
            <a:pPr algn="ctr"/>
            <a:r>
              <a:rPr lang="en-US" altLang="en-US" sz="1200"/>
              <a:t>Administration</a:t>
            </a:r>
          </a:p>
        </p:txBody>
      </p:sp>
      <p:sp>
        <p:nvSpPr>
          <p:cNvPr id="34825" name="Oval 9">
            <a:extLst>
              <a:ext uri="{FF2B5EF4-FFF2-40B4-BE49-F238E27FC236}">
                <a16:creationId xmlns:a16="http://schemas.microsoft.com/office/drawing/2014/main" id="{5EECA8F9-FF59-477D-9CF5-70DB54343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5929313"/>
            <a:ext cx="12954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/>
              <a:t>Student Services</a:t>
            </a:r>
          </a:p>
          <a:p>
            <a:pPr algn="ctr"/>
            <a:r>
              <a:rPr lang="en-US" altLang="en-US" sz="1200"/>
              <a:t>Administration</a:t>
            </a:r>
          </a:p>
        </p:txBody>
      </p:sp>
      <p:sp>
        <p:nvSpPr>
          <p:cNvPr id="34826" name="Line 10">
            <a:extLst>
              <a:ext uri="{FF2B5EF4-FFF2-40B4-BE49-F238E27FC236}">
                <a16:creationId xmlns:a16="http://schemas.microsoft.com/office/drawing/2014/main" id="{3B69C418-789B-4B42-A304-E5AB2A3FD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52600" y="1371600"/>
            <a:ext cx="1981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7" name="Line 11">
            <a:extLst>
              <a:ext uri="{FF2B5EF4-FFF2-40B4-BE49-F238E27FC236}">
                <a16:creationId xmlns:a16="http://schemas.microsoft.com/office/drawing/2014/main" id="{6194E6FE-B383-4025-9E3B-D1A813A7E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47800" y="1676400"/>
            <a:ext cx="2286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8" name="Line 12">
            <a:extLst>
              <a:ext uri="{FF2B5EF4-FFF2-40B4-BE49-F238E27FC236}">
                <a16:creationId xmlns:a16="http://schemas.microsoft.com/office/drawing/2014/main" id="{1ED3EF42-D0AA-4783-AA8B-91EDF82FD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00200" y="1905000"/>
            <a:ext cx="21336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9" name="Line 13">
            <a:extLst>
              <a:ext uri="{FF2B5EF4-FFF2-40B4-BE49-F238E27FC236}">
                <a16:creationId xmlns:a16="http://schemas.microsoft.com/office/drawing/2014/main" id="{56DB0806-2D81-47EA-85C6-1AF2F3A4D9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57400" y="2057400"/>
            <a:ext cx="18288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0" name="Line 14">
            <a:extLst>
              <a:ext uri="{FF2B5EF4-FFF2-40B4-BE49-F238E27FC236}">
                <a16:creationId xmlns:a16="http://schemas.microsoft.com/office/drawing/2014/main" id="{BD404E96-1B10-434D-90F2-13FE06A65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14600" y="2057400"/>
            <a:ext cx="167640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1" name="Line 15">
            <a:extLst>
              <a:ext uri="{FF2B5EF4-FFF2-40B4-BE49-F238E27FC236}">
                <a16:creationId xmlns:a16="http://schemas.microsoft.com/office/drawing/2014/main" id="{AC873666-64A3-40A7-AA24-B6C5CE8C2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67000" y="2057400"/>
            <a:ext cx="1981200" cy="335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2" name="Line 16">
            <a:extLst>
              <a:ext uri="{FF2B5EF4-FFF2-40B4-BE49-F238E27FC236}">
                <a16:creationId xmlns:a16="http://schemas.microsoft.com/office/drawing/2014/main" id="{54557ECB-815B-43AC-A0E2-018303651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76600" y="2057400"/>
            <a:ext cx="160020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3" name="Rectangle 17">
            <a:extLst>
              <a:ext uri="{FF2B5EF4-FFF2-40B4-BE49-F238E27FC236}">
                <a16:creationId xmlns:a16="http://schemas.microsoft.com/office/drawing/2014/main" id="{C1207E52-19D3-4604-A0A5-E15EFDCFD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209800"/>
            <a:ext cx="11430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/>
              <a:t>Instruction</a:t>
            </a:r>
          </a:p>
        </p:txBody>
      </p:sp>
      <p:sp>
        <p:nvSpPr>
          <p:cNvPr id="34834" name="Rectangle 18">
            <a:extLst>
              <a:ext uri="{FF2B5EF4-FFF2-40B4-BE49-F238E27FC236}">
                <a16:creationId xmlns:a16="http://schemas.microsoft.com/office/drawing/2014/main" id="{8D2ECEBB-3E4A-457A-8ECD-C1E6ED997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3352800"/>
            <a:ext cx="11430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/>
              <a:t>Organized</a:t>
            </a:r>
          </a:p>
          <a:p>
            <a:pPr algn="ctr"/>
            <a:r>
              <a:rPr lang="en-US" altLang="en-US" sz="1200"/>
              <a:t>Research</a:t>
            </a:r>
          </a:p>
        </p:txBody>
      </p:sp>
      <p:sp>
        <p:nvSpPr>
          <p:cNvPr id="34835" name="Rectangle 19">
            <a:extLst>
              <a:ext uri="{FF2B5EF4-FFF2-40B4-BE49-F238E27FC236}">
                <a16:creationId xmlns:a16="http://schemas.microsoft.com/office/drawing/2014/main" id="{28BEDAFC-24B0-4547-AF48-F689C6C3A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4724400"/>
            <a:ext cx="11430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/>
              <a:t>Other Sponsored</a:t>
            </a:r>
          </a:p>
          <a:p>
            <a:pPr algn="ctr"/>
            <a:r>
              <a:rPr lang="en-US" altLang="en-US" sz="1200"/>
              <a:t>Activities</a:t>
            </a:r>
          </a:p>
        </p:txBody>
      </p:sp>
      <p:sp>
        <p:nvSpPr>
          <p:cNvPr id="34836" name="Rectangle 20">
            <a:extLst>
              <a:ext uri="{FF2B5EF4-FFF2-40B4-BE49-F238E27FC236}">
                <a16:creationId xmlns:a16="http://schemas.microsoft.com/office/drawing/2014/main" id="{17AD6E30-099A-453C-AE0C-C43D32B60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5791200"/>
            <a:ext cx="1295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/>
              <a:t>Other Institutional</a:t>
            </a:r>
          </a:p>
          <a:p>
            <a:pPr algn="ctr"/>
            <a:r>
              <a:rPr lang="en-US" altLang="en-US" sz="1200"/>
              <a:t>Activities</a:t>
            </a:r>
          </a:p>
        </p:txBody>
      </p:sp>
      <p:sp>
        <p:nvSpPr>
          <p:cNvPr id="34837" name="Line 21">
            <a:extLst>
              <a:ext uri="{FF2B5EF4-FFF2-40B4-BE49-F238E27FC236}">
                <a16:creationId xmlns:a16="http://schemas.microsoft.com/office/drawing/2014/main" id="{134E1979-4F5B-4F11-ADA9-12D2AC06E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19050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8" name="Line 22">
            <a:extLst>
              <a:ext uri="{FF2B5EF4-FFF2-40B4-BE49-F238E27FC236}">
                <a16:creationId xmlns:a16="http://schemas.microsoft.com/office/drawing/2014/main" id="{E081141F-1DA6-4EB4-8E46-C43145FE6B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2057400"/>
            <a:ext cx="198120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9" name="Line 23">
            <a:extLst>
              <a:ext uri="{FF2B5EF4-FFF2-40B4-BE49-F238E27FC236}">
                <a16:creationId xmlns:a16="http://schemas.microsoft.com/office/drawing/2014/main" id="{D9731D0A-AD4F-44B7-B7F3-A448A6058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1981200"/>
            <a:ext cx="15240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0" name="Line 24">
            <a:extLst>
              <a:ext uri="{FF2B5EF4-FFF2-40B4-BE49-F238E27FC236}">
                <a16:creationId xmlns:a16="http://schemas.microsoft.com/office/drawing/2014/main" id="{952E5133-E522-45BF-98EA-1B3218E1F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057400"/>
            <a:ext cx="1600200" cy="3733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1" name="Text Box 25">
            <a:extLst>
              <a:ext uri="{FF2B5EF4-FFF2-40B4-BE49-F238E27FC236}">
                <a16:creationId xmlns:a16="http://schemas.microsoft.com/office/drawing/2014/main" id="{CB808FAE-EBCC-4904-8DDD-CD7AF6021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914400"/>
            <a:ext cx="1905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/>
              <a:t>DIRECT COST POOLS  </a:t>
            </a:r>
            <a:r>
              <a:rPr lang="en-US" altLang="en-US" sz="1200"/>
              <a:t>These become the denominator (base) in the rate calculations</a:t>
            </a:r>
            <a:endParaRPr lang="en-US" altLang="en-US" sz="1200" b="1"/>
          </a:p>
        </p:txBody>
      </p:sp>
      <p:sp>
        <p:nvSpPr>
          <p:cNvPr id="34842" name="Text Box 26">
            <a:extLst>
              <a:ext uri="{FF2B5EF4-FFF2-40B4-BE49-F238E27FC236}">
                <a16:creationId xmlns:a16="http://schemas.microsoft.com/office/drawing/2014/main" id="{62869222-F764-47AF-8079-2E051C41A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867400"/>
            <a:ext cx="2057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/>
              <a:t>F&amp;A COST POOLS  </a:t>
            </a:r>
            <a:r>
              <a:rPr lang="en-US" altLang="en-US" sz="1200"/>
              <a:t>After cross-allocations – these become the numerator in the rate calculations</a:t>
            </a:r>
            <a:endParaRPr lang="en-US" altLang="en-US" sz="1200" b="1"/>
          </a:p>
        </p:txBody>
      </p:sp>
      <p:sp>
        <p:nvSpPr>
          <p:cNvPr id="34843" name="Oval 27">
            <a:extLst>
              <a:ext uri="{FF2B5EF4-FFF2-40B4-BE49-F238E27FC236}">
                <a16:creationId xmlns:a16="http://schemas.microsoft.com/office/drawing/2014/main" id="{A9F8D14A-953B-41A3-8ADF-1D5357F33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276600"/>
            <a:ext cx="12192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/>
              <a:t>Library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3333FF"/>
      </a:accent1>
      <a:accent2>
        <a:srgbClr val="FF0000"/>
      </a:accent2>
      <a:accent3>
        <a:srgbClr val="FFFFFF"/>
      </a:accent3>
      <a:accent4>
        <a:srgbClr val="002A56"/>
      </a:accent4>
      <a:accent5>
        <a:srgbClr val="ADADFF"/>
      </a:accent5>
      <a:accent6>
        <a:srgbClr val="E70000"/>
      </a:accent6>
      <a:hlink>
        <a:srgbClr val="0000CC"/>
      </a:hlink>
      <a:folHlink>
        <a:srgbClr val="0000CC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Designs\Capsules.pot</Template>
  <TotalTime>590</TotalTime>
  <Words>1094</Words>
  <Application>Microsoft Office PowerPoint</Application>
  <PresentationFormat>On-screen Show (4:3)</PresentationFormat>
  <Paragraphs>300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Times New Roman</vt:lpstr>
      <vt:lpstr>Arial</vt:lpstr>
      <vt:lpstr>Wingdings</vt:lpstr>
      <vt:lpstr>Capsules</vt:lpstr>
      <vt:lpstr>Facilities &amp; Administrative Cost Rate Proposal</vt:lpstr>
      <vt:lpstr>Regulations and Regulators</vt:lpstr>
      <vt:lpstr>Why do we need this?</vt:lpstr>
      <vt:lpstr>Direct and Facilities and  Administrative Costs</vt:lpstr>
      <vt:lpstr>FACILITIES AND ADMINISTRATION (F&amp;A) COST CALCULATION</vt:lpstr>
      <vt:lpstr>What is MTDC?</vt:lpstr>
      <vt:lpstr>Costs Are Distributed  Based on Activity</vt:lpstr>
      <vt:lpstr>Simplified F&amp;A Rate Calculation</vt:lpstr>
      <vt:lpstr>FACILITIES AND ADMINISTRATION (F&amp;A) COST CALCULATION</vt:lpstr>
      <vt:lpstr>Facilities &amp; Administrative Cost Calculation - Overview</vt:lpstr>
      <vt:lpstr>Every Action Matters</vt:lpstr>
      <vt:lpstr>Contact </vt:lpstr>
      <vt:lpstr>Definition: Instruction</vt:lpstr>
      <vt:lpstr>Definition: Organized Research</vt:lpstr>
      <vt:lpstr>Organized Research Includes:</vt:lpstr>
      <vt:lpstr>Definition: Other Sponsored Activity</vt:lpstr>
      <vt:lpstr>Definition: Other Institutional Activities</vt:lpstr>
      <vt:lpstr>Distribution of F&amp;A Costs</vt:lpstr>
      <vt:lpstr>Costs are reimbursable by the Federal government if they are:</vt:lpstr>
      <vt:lpstr>F &amp; A Costs are REAL COSTS</vt:lpstr>
      <vt:lpstr>Contact </vt:lpstr>
    </vt:vector>
  </TitlesOfParts>
  <Company>University of Maryland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OMB Circular A-21</dc:title>
  <dc:creator>Office of the Comptroller</dc:creator>
  <cp:lastModifiedBy>Hunter, Jeffrey Scott</cp:lastModifiedBy>
  <cp:revision>35</cp:revision>
  <cp:lastPrinted>2004-03-30T02:18:07Z</cp:lastPrinted>
  <dcterms:created xsi:type="dcterms:W3CDTF">2003-03-28T21:21:27Z</dcterms:created>
  <dcterms:modified xsi:type="dcterms:W3CDTF">2021-09-01T20:36:30Z</dcterms:modified>
</cp:coreProperties>
</file>